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2"/>
  </p:notesMasterIdLst>
  <p:sldIdLst>
    <p:sldId id="270" r:id="rId2"/>
    <p:sldId id="272" r:id="rId3"/>
    <p:sldId id="340" r:id="rId4"/>
    <p:sldId id="285" r:id="rId5"/>
    <p:sldId id="339" r:id="rId6"/>
    <p:sldId id="337" r:id="rId7"/>
    <p:sldId id="279" r:id="rId8"/>
    <p:sldId id="286" r:id="rId9"/>
    <p:sldId id="287" r:id="rId10"/>
    <p:sldId id="288" r:id="rId11"/>
    <p:sldId id="290" r:id="rId12"/>
    <p:sldId id="292" r:id="rId13"/>
    <p:sldId id="291" r:id="rId14"/>
    <p:sldId id="341" r:id="rId15"/>
    <p:sldId id="293" r:id="rId16"/>
    <p:sldId id="294" r:id="rId17"/>
    <p:sldId id="295" r:id="rId18"/>
    <p:sldId id="296" r:id="rId19"/>
    <p:sldId id="301" r:id="rId20"/>
    <p:sldId id="298" r:id="rId21"/>
    <p:sldId id="299" r:id="rId22"/>
    <p:sldId id="300" r:id="rId23"/>
    <p:sldId id="342" r:id="rId24"/>
    <p:sldId id="302" r:id="rId25"/>
    <p:sldId id="303" r:id="rId26"/>
    <p:sldId id="310" r:id="rId27"/>
    <p:sldId id="343" r:id="rId28"/>
    <p:sldId id="311" r:id="rId29"/>
    <p:sldId id="312" r:id="rId30"/>
    <p:sldId id="344" r:id="rId31"/>
    <p:sldId id="297" r:id="rId32"/>
    <p:sldId id="307" r:id="rId33"/>
    <p:sldId id="345" r:id="rId34"/>
    <p:sldId id="305" r:id="rId35"/>
    <p:sldId id="306" r:id="rId36"/>
    <p:sldId id="346" r:id="rId37"/>
    <p:sldId id="304" r:id="rId38"/>
    <p:sldId id="308" r:id="rId39"/>
    <p:sldId id="309" r:id="rId40"/>
    <p:sldId id="313" r:id="rId41"/>
    <p:sldId id="347" r:id="rId42"/>
    <p:sldId id="314" r:id="rId43"/>
    <p:sldId id="315" r:id="rId44"/>
    <p:sldId id="316" r:id="rId45"/>
    <p:sldId id="317" r:id="rId46"/>
    <p:sldId id="318" r:id="rId47"/>
    <p:sldId id="319" r:id="rId48"/>
    <p:sldId id="320" r:id="rId49"/>
    <p:sldId id="321" r:id="rId50"/>
    <p:sldId id="323" r:id="rId51"/>
    <p:sldId id="324" r:id="rId52"/>
    <p:sldId id="348" r:id="rId53"/>
    <p:sldId id="327" r:id="rId54"/>
    <p:sldId id="325" r:id="rId55"/>
    <p:sldId id="326" r:id="rId56"/>
    <p:sldId id="328" r:id="rId57"/>
    <p:sldId id="329" r:id="rId58"/>
    <p:sldId id="330" r:id="rId59"/>
    <p:sldId id="349" r:id="rId60"/>
    <p:sldId id="331" r:id="rId61"/>
    <p:sldId id="332" r:id="rId62"/>
    <p:sldId id="333" r:id="rId63"/>
    <p:sldId id="352" r:id="rId64"/>
    <p:sldId id="334" r:id="rId65"/>
    <p:sldId id="350" r:id="rId66"/>
    <p:sldId id="335" r:id="rId67"/>
    <p:sldId id="336" r:id="rId68"/>
    <p:sldId id="353" r:id="rId69"/>
    <p:sldId id="351" r:id="rId70"/>
    <p:sldId id="267" r:id="rId71"/>
  </p:sldIdLst>
  <p:sldSz cx="14404975" cy="8102600"/>
  <p:notesSz cx="10795000" cy="8102600"/>
  <p:defaultTextStyle>
    <a:defPPr>
      <a:defRPr kern="0"/>
    </a:def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521" autoAdjust="0"/>
  </p:normalViewPr>
  <p:slideViewPr>
    <p:cSldViewPr snapToGrid="0">
      <p:cViewPr varScale="1">
        <p:scale>
          <a:sx n="41" d="100"/>
          <a:sy n="41" d="100"/>
        </p:scale>
        <p:origin x="1344" y="260"/>
      </p:cViewPr>
      <p:guideLst/>
    </p:cSldViewPr>
  </p:slideViewPr>
  <p:notesTextViewPr>
    <p:cViewPr>
      <p:scale>
        <a:sx n="100" d="100"/>
        <a:sy n="100" d="100"/>
      </p:scale>
      <p:origin x="0" y="0"/>
    </p:cViewPr>
  </p:notesTextViewPr>
  <p:notesViewPr>
    <p:cSldViewPr snapToGrid="0">
      <p:cViewPr varScale="1">
        <p:scale>
          <a:sx n="105" d="100"/>
          <a:sy n="105" d="100"/>
        </p:scale>
        <p:origin x="222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678363" cy="4064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6115050" y="0"/>
            <a:ext cx="4676775" cy="406400"/>
          </a:xfrm>
          <a:prstGeom prst="rect">
            <a:avLst/>
          </a:prstGeom>
        </p:spPr>
        <p:txBody>
          <a:bodyPr vert="horz" lIns="91440" tIns="45720" rIns="91440" bIns="45720" rtlCol="0"/>
          <a:lstStyle>
            <a:lvl1pPr algn="r">
              <a:defRPr sz="1200"/>
            </a:lvl1pPr>
          </a:lstStyle>
          <a:p>
            <a:fld id="{466EDA11-FB64-E74C-B19E-49156B88425C}" type="datetimeFigureOut">
              <a:rPr kumimoji="1" lang="ja-JP" altLang="en-US" smtClean="0"/>
              <a:t>2025/11/4</a:t>
            </a:fld>
            <a:endParaRPr kumimoji="1" lang="ja-JP" altLang="en-US"/>
          </a:p>
        </p:txBody>
      </p:sp>
      <p:sp>
        <p:nvSpPr>
          <p:cNvPr id="4" name="スライド イメージ プレースホルダー 3"/>
          <p:cNvSpPr>
            <a:spLocks noGrp="1" noRot="1" noChangeAspect="1"/>
          </p:cNvSpPr>
          <p:nvPr>
            <p:ph type="sldImg" idx="2"/>
          </p:nvPr>
        </p:nvSpPr>
        <p:spPr>
          <a:xfrm>
            <a:off x="2967038" y="1012825"/>
            <a:ext cx="4860925" cy="27352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79500" y="3898900"/>
            <a:ext cx="8636000" cy="319087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7696200"/>
            <a:ext cx="4678363" cy="4064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6115050" y="7696200"/>
            <a:ext cx="4676775" cy="406400"/>
          </a:xfrm>
          <a:prstGeom prst="rect">
            <a:avLst/>
          </a:prstGeom>
        </p:spPr>
        <p:txBody>
          <a:bodyPr vert="horz" lIns="91440" tIns="45720" rIns="91440" bIns="45720" rtlCol="0" anchor="b"/>
          <a:lstStyle>
            <a:lvl1pPr algn="r">
              <a:defRPr sz="1200"/>
            </a:lvl1pPr>
          </a:lstStyle>
          <a:p>
            <a:fld id="{B4E0CB69-4F40-B640-B946-670202B28075}" type="slidenum">
              <a:rPr kumimoji="1" lang="ja-JP" altLang="en-US" smtClean="0"/>
              <a:t>‹#›</a:t>
            </a:fld>
            <a:endParaRPr kumimoji="1" lang="ja-JP" altLang="en-US"/>
          </a:p>
        </p:txBody>
      </p:sp>
    </p:spTree>
    <p:extLst>
      <p:ext uri="{BB962C8B-B14F-4D97-AF65-F5344CB8AC3E}">
        <p14:creationId xmlns:p14="http://schemas.microsoft.com/office/powerpoint/2010/main" val="13753423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a:t>
            </a:fld>
            <a:endParaRPr kumimoji="1" lang="ja-JP" altLang="en-US"/>
          </a:p>
        </p:txBody>
      </p:sp>
    </p:spTree>
    <p:extLst>
      <p:ext uri="{BB962C8B-B14F-4D97-AF65-F5344CB8AC3E}">
        <p14:creationId xmlns:p14="http://schemas.microsoft.com/office/powerpoint/2010/main" val="2033335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10</a:t>
            </a:fld>
            <a:endParaRPr kumimoji="1" lang="ja-JP" altLang="en-US"/>
          </a:p>
        </p:txBody>
      </p:sp>
    </p:spTree>
    <p:extLst>
      <p:ext uri="{BB962C8B-B14F-4D97-AF65-F5344CB8AC3E}">
        <p14:creationId xmlns:p14="http://schemas.microsoft.com/office/powerpoint/2010/main" val="134182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11</a:t>
            </a:fld>
            <a:endParaRPr kumimoji="1" lang="ja-JP" altLang="en-US"/>
          </a:p>
        </p:txBody>
      </p:sp>
    </p:spTree>
    <p:extLst>
      <p:ext uri="{BB962C8B-B14F-4D97-AF65-F5344CB8AC3E}">
        <p14:creationId xmlns:p14="http://schemas.microsoft.com/office/powerpoint/2010/main" val="3368946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12</a:t>
            </a:fld>
            <a:endParaRPr kumimoji="1" lang="ja-JP" altLang="en-US"/>
          </a:p>
        </p:txBody>
      </p:sp>
    </p:spTree>
    <p:extLst>
      <p:ext uri="{BB962C8B-B14F-4D97-AF65-F5344CB8AC3E}">
        <p14:creationId xmlns:p14="http://schemas.microsoft.com/office/powerpoint/2010/main" val="58020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13</a:t>
            </a:fld>
            <a:endParaRPr kumimoji="1" lang="ja-JP" altLang="en-US"/>
          </a:p>
        </p:txBody>
      </p:sp>
    </p:spTree>
    <p:extLst>
      <p:ext uri="{BB962C8B-B14F-4D97-AF65-F5344CB8AC3E}">
        <p14:creationId xmlns:p14="http://schemas.microsoft.com/office/powerpoint/2010/main" val="135366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AD85-32BC-9CE1-C6C5-0AD6209697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03D999-6A7A-74D5-FB37-9DC4EEC875D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48504A-CECC-F3C9-EA13-8585365932AF}"/>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80698930-EBF7-D572-7B29-734CDB2302F5}"/>
              </a:ext>
            </a:extLst>
          </p:cNvPr>
          <p:cNvSpPr>
            <a:spLocks noGrp="1"/>
          </p:cNvSpPr>
          <p:nvPr>
            <p:ph type="sldNum" sz="quarter" idx="5"/>
          </p:nvPr>
        </p:nvSpPr>
        <p:spPr/>
        <p:txBody>
          <a:bodyPr/>
          <a:lstStyle/>
          <a:p>
            <a:fld id="{B4E0CB69-4F40-B640-B946-670202B28075}" type="slidenum">
              <a:rPr kumimoji="1" lang="ja-JP" altLang="en-US" smtClean="0"/>
              <a:t>14</a:t>
            </a:fld>
            <a:endParaRPr kumimoji="1" lang="ja-JP" altLang="en-US"/>
          </a:p>
        </p:txBody>
      </p:sp>
    </p:spTree>
    <p:extLst>
      <p:ext uri="{BB962C8B-B14F-4D97-AF65-F5344CB8AC3E}">
        <p14:creationId xmlns:p14="http://schemas.microsoft.com/office/powerpoint/2010/main" val="3222778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15</a:t>
            </a:fld>
            <a:endParaRPr kumimoji="1" lang="ja-JP" altLang="en-US"/>
          </a:p>
        </p:txBody>
      </p:sp>
    </p:spTree>
    <p:extLst>
      <p:ext uri="{BB962C8B-B14F-4D97-AF65-F5344CB8AC3E}">
        <p14:creationId xmlns:p14="http://schemas.microsoft.com/office/powerpoint/2010/main" val="166241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16</a:t>
            </a:fld>
            <a:endParaRPr kumimoji="1" lang="ja-JP" altLang="en-US"/>
          </a:p>
        </p:txBody>
      </p:sp>
    </p:spTree>
    <p:extLst>
      <p:ext uri="{BB962C8B-B14F-4D97-AF65-F5344CB8AC3E}">
        <p14:creationId xmlns:p14="http://schemas.microsoft.com/office/powerpoint/2010/main" val="3398977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17</a:t>
            </a:fld>
            <a:endParaRPr kumimoji="1" lang="ja-JP" altLang="en-US"/>
          </a:p>
        </p:txBody>
      </p:sp>
    </p:spTree>
    <p:extLst>
      <p:ext uri="{BB962C8B-B14F-4D97-AF65-F5344CB8AC3E}">
        <p14:creationId xmlns:p14="http://schemas.microsoft.com/office/powerpoint/2010/main" val="2380962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18</a:t>
            </a:fld>
            <a:endParaRPr kumimoji="1" lang="ja-JP" altLang="en-US"/>
          </a:p>
        </p:txBody>
      </p:sp>
    </p:spTree>
    <p:extLst>
      <p:ext uri="{BB962C8B-B14F-4D97-AF65-F5344CB8AC3E}">
        <p14:creationId xmlns:p14="http://schemas.microsoft.com/office/powerpoint/2010/main" val="343644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19</a:t>
            </a:fld>
            <a:endParaRPr kumimoji="1" lang="ja-JP" altLang="en-US"/>
          </a:p>
        </p:txBody>
      </p:sp>
    </p:spTree>
    <p:extLst>
      <p:ext uri="{BB962C8B-B14F-4D97-AF65-F5344CB8AC3E}">
        <p14:creationId xmlns:p14="http://schemas.microsoft.com/office/powerpoint/2010/main" val="2927673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a:t>
            </a:fld>
            <a:endParaRPr kumimoji="1" lang="ja-JP" altLang="en-US"/>
          </a:p>
        </p:txBody>
      </p:sp>
    </p:spTree>
    <p:extLst>
      <p:ext uri="{BB962C8B-B14F-4D97-AF65-F5344CB8AC3E}">
        <p14:creationId xmlns:p14="http://schemas.microsoft.com/office/powerpoint/2010/main" val="3322297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20</a:t>
            </a:fld>
            <a:endParaRPr kumimoji="1" lang="ja-JP" altLang="en-US"/>
          </a:p>
        </p:txBody>
      </p:sp>
    </p:spTree>
    <p:extLst>
      <p:ext uri="{BB962C8B-B14F-4D97-AF65-F5344CB8AC3E}">
        <p14:creationId xmlns:p14="http://schemas.microsoft.com/office/powerpoint/2010/main" val="199607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21</a:t>
            </a:fld>
            <a:endParaRPr kumimoji="1" lang="ja-JP" altLang="en-US"/>
          </a:p>
        </p:txBody>
      </p:sp>
    </p:spTree>
    <p:extLst>
      <p:ext uri="{BB962C8B-B14F-4D97-AF65-F5344CB8AC3E}">
        <p14:creationId xmlns:p14="http://schemas.microsoft.com/office/powerpoint/2010/main" val="39756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E423E-4FE6-C0AF-B981-0106E3B0EB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10E364-AA0C-501A-8F16-6C958E21D00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BEF388-C325-85A2-5414-410118B57407}"/>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800B2318-0641-FED0-8DB5-36728D4F6CAB}"/>
              </a:ext>
            </a:extLst>
          </p:cNvPr>
          <p:cNvSpPr>
            <a:spLocks noGrp="1"/>
          </p:cNvSpPr>
          <p:nvPr>
            <p:ph type="sldNum" sz="quarter" idx="5"/>
          </p:nvPr>
        </p:nvSpPr>
        <p:spPr/>
        <p:txBody>
          <a:bodyPr/>
          <a:lstStyle/>
          <a:p>
            <a:fld id="{B4E0CB69-4F40-B640-B946-670202B28075}" type="slidenum">
              <a:rPr kumimoji="1" lang="ja-JP" altLang="en-US" smtClean="0"/>
              <a:t>23</a:t>
            </a:fld>
            <a:endParaRPr kumimoji="1" lang="ja-JP" altLang="en-US"/>
          </a:p>
        </p:txBody>
      </p:sp>
    </p:spTree>
    <p:extLst>
      <p:ext uri="{BB962C8B-B14F-4D97-AF65-F5344CB8AC3E}">
        <p14:creationId xmlns:p14="http://schemas.microsoft.com/office/powerpoint/2010/main" val="438441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24</a:t>
            </a:fld>
            <a:endParaRPr kumimoji="1" lang="ja-JP" altLang="en-US"/>
          </a:p>
        </p:txBody>
      </p:sp>
    </p:spTree>
    <p:extLst>
      <p:ext uri="{BB962C8B-B14F-4D97-AF65-F5344CB8AC3E}">
        <p14:creationId xmlns:p14="http://schemas.microsoft.com/office/powerpoint/2010/main" val="3811239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25</a:t>
            </a:fld>
            <a:endParaRPr kumimoji="1" lang="ja-JP" altLang="en-US"/>
          </a:p>
        </p:txBody>
      </p:sp>
    </p:spTree>
    <p:extLst>
      <p:ext uri="{BB962C8B-B14F-4D97-AF65-F5344CB8AC3E}">
        <p14:creationId xmlns:p14="http://schemas.microsoft.com/office/powerpoint/2010/main" val="2662033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26</a:t>
            </a:fld>
            <a:endParaRPr kumimoji="1" lang="ja-JP" altLang="en-US"/>
          </a:p>
        </p:txBody>
      </p:sp>
    </p:spTree>
    <p:extLst>
      <p:ext uri="{BB962C8B-B14F-4D97-AF65-F5344CB8AC3E}">
        <p14:creationId xmlns:p14="http://schemas.microsoft.com/office/powerpoint/2010/main" val="3726395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45C3C-A46F-E7D3-D437-B31050D2CF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ED9CF2-FC2B-6676-BAD0-9AE52B3A73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F2A077-6DD3-19DE-E71B-9030058CBF86}"/>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F167300-8A5C-AF1E-97BF-3DF00CC072A1}"/>
              </a:ext>
            </a:extLst>
          </p:cNvPr>
          <p:cNvSpPr>
            <a:spLocks noGrp="1"/>
          </p:cNvSpPr>
          <p:nvPr>
            <p:ph type="sldNum" sz="quarter" idx="5"/>
          </p:nvPr>
        </p:nvSpPr>
        <p:spPr/>
        <p:txBody>
          <a:bodyPr/>
          <a:lstStyle/>
          <a:p>
            <a:fld id="{B4E0CB69-4F40-B640-B946-670202B28075}" type="slidenum">
              <a:rPr kumimoji="1" lang="ja-JP" altLang="en-US" smtClean="0"/>
              <a:t>27</a:t>
            </a:fld>
            <a:endParaRPr kumimoji="1" lang="ja-JP" altLang="en-US"/>
          </a:p>
        </p:txBody>
      </p:sp>
    </p:spTree>
    <p:extLst>
      <p:ext uri="{BB962C8B-B14F-4D97-AF65-F5344CB8AC3E}">
        <p14:creationId xmlns:p14="http://schemas.microsoft.com/office/powerpoint/2010/main" val="2362211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28</a:t>
            </a:fld>
            <a:endParaRPr kumimoji="1" lang="ja-JP" altLang="en-US"/>
          </a:p>
        </p:txBody>
      </p:sp>
    </p:spTree>
    <p:extLst>
      <p:ext uri="{BB962C8B-B14F-4D97-AF65-F5344CB8AC3E}">
        <p14:creationId xmlns:p14="http://schemas.microsoft.com/office/powerpoint/2010/main" val="336456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29</a:t>
            </a:fld>
            <a:endParaRPr kumimoji="1" lang="ja-JP" altLang="en-US"/>
          </a:p>
        </p:txBody>
      </p:sp>
    </p:spTree>
    <p:extLst>
      <p:ext uri="{BB962C8B-B14F-4D97-AF65-F5344CB8AC3E}">
        <p14:creationId xmlns:p14="http://schemas.microsoft.com/office/powerpoint/2010/main" val="3789951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A8B4D-08BC-C754-AC5D-9211C11170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1A09D1-450E-3250-223C-8F1F42F75EC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3DBB50-6AF5-E42F-EE07-A0B9F9EE96FE}"/>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23DD3715-F9C8-90CF-E1CD-0FBC4B0512AB}"/>
              </a:ext>
            </a:extLst>
          </p:cNvPr>
          <p:cNvSpPr>
            <a:spLocks noGrp="1"/>
          </p:cNvSpPr>
          <p:nvPr>
            <p:ph type="sldNum" sz="quarter" idx="5"/>
          </p:nvPr>
        </p:nvSpPr>
        <p:spPr/>
        <p:txBody>
          <a:bodyPr/>
          <a:lstStyle/>
          <a:p>
            <a:fld id="{B4E0CB69-4F40-B640-B946-670202B28075}" type="slidenum">
              <a:rPr kumimoji="1" lang="ja-JP" altLang="en-US" smtClean="0"/>
              <a:t>30</a:t>
            </a:fld>
            <a:endParaRPr kumimoji="1" lang="ja-JP" altLang="en-US"/>
          </a:p>
        </p:txBody>
      </p:sp>
    </p:spTree>
    <p:extLst>
      <p:ext uri="{BB962C8B-B14F-4D97-AF65-F5344CB8AC3E}">
        <p14:creationId xmlns:p14="http://schemas.microsoft.com/office/powerpoint/2010/main" val="304726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a:t>
            </a:fld>
            <a:endParaRPr kumimoji="1" lang="ja-JP" altLang="en-US"/>
          </a:p>
        </p:txBody>
      </p:sp>
    </p:spTree>
    <p:extLst>
      <p:ext uri="{BB962C8B-B14F-4D97-AF65-F5344CB8AC3E}">
        <p14:creationId xmlns:p14="http://schemas.microsoft.com/office/powerpoint/2010/main" val="4213839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31</a:t>
            </a:fld>
            <a:endParaRPr kumimoji="1" lang="ja-JP" altLang="en-US"/>
          </a:p>
        </p:txBody>
      </p:sp>
    </p:spTree>
    <p:extLst>
      <p:ext uri="{BB962C8B-B14F-4D97-AF65-F5344CB8AC3E}">
        <p14:creationId xmlns:p14="http://schemas.microsoft.com/office/powerpoint/2010/main" val="2201815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32</a:t>
            </a:fld>
            <a:endParaRPr kumimoji="1" lang="ja-JP" altLang="en-US"/>
          </a:p>
        </p:txBody>
      </p:sp>
    </p:spTree>
    <p:extLst>
      <p:ext uri="{BB962C8B-B14F-4D97-AF65-F5344CB8AC3E}">
        <p14:creationId xmlns:p14="http://schemas.microsoft.com/office/powerpoint/2010/main" val="4112374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E78E4-0F3D-73A3-28FB-9EF16F331F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ADE46D-3935-97D5-120D-F51E7F957BA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9B9A2F-332C-BB4F-E65B-8556F01CC318}"/>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E8150241-3B60-8EDC-9B7F-C02F6C287401}"/>
              </a:ext>
            </a:extLst>
          </p:cNvPr>
          <p:cNvSpPr>
            <a:spLocks noGrp="1"/>
          </p:cNvSpPr>
          <p:nvPr>
            <p:ph type="sldNum" sz="quarter" idx="5"/>
          </p:nvPr>
        </p:nvSpPr>
        <p:spPr/>
        <p:txBody>
          <a:bodyPr/>
          <a:lstStyle/>
          <a:p>
            <a:fld id="{B4E0CB69-4F40-B640-B946-670202B28075}" type="slidenum">
              <a:rPr kumimoji="1" lang="ja-JP" altLang="en-US" smtClean="0"/>
              <a:t>33</a:t>
            </a:fld>
            <a:endParaRPr kumimoji="1" lang="ja-JP" altLang="en-US"/>
          </a:p>
        </p:txBody>
      </p:sp>
    </p:spTree>
    <p:extLst>
      <p:ext uri="{BB962C8B-B14F-4D97-AF65-F5344CB8AC3E}">
        <p14:creationId xmlns:p14="http://schemas.microsoft.com/office/powerpoint/2010/main" val="2561199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34</a:t>
            </a:fld>
            <a:endParaRPr kumimoji="1" lang="ja-JP" altLang="en-US"/>
          </a:p>
        </p:txBody>
      </p:sp>
    </p:spTree>
    <p:extLst>
      <p:ext uri="{BB962C8B-B14F-4D97-AF65-F5344CB8AC3E}">
        <p14:creationId xmlns:p14="http://schemas.microsoft.com/office/powerpoint/2010/main" val="2542575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35</a:t>
            </a:fld>
            <a:endParaRPr kumimoji="1" lang="ja-JP" altLang="en-US"/>
          </a:p>
        </p:txBody>
      </p:sp>
    </p:spTree>
    <p:extLst>
      <p:ext uri="{BB962C8B-B14F-4D97-AF65-F5344CB8AC3E}">
        <p14:creationId xmlns:p14="http://schemas.microsoft.com/office/powerpoint/2010/main" val="261324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411-6423-2528-A7E7-71030E15D0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4DF172-04AE-A5FE-EA23-41F10E69B8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3B6280-4AB1-A486-5D77-9307780FE982}"/>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D99DEEDB-68FB-1C65-FFB2-AB180AB30333}"/>
              </a:ext>
            </a:extLst>
          </p:cNvPr>
          <p:cNvSpPr>
            <a:spLocks noGrp="1"/>
          </p:cNvSpPr>
          <p:nvPr>
            <p:ph type="sldNum" sz="quarter" idx="5"/>
          </p:nvPr>
        </p:nvSpPr>
        <p:spPr/>
        <p:txBody>
          <a:bodyPr/>
          <a:lstStyle/>
          <a:p>
            <a:fld id="{B4E0CB69-4F40-B640-B946-670202B28075}" type="slidenum">
              <a:rPr kumimoji="1" lang="ja-JP" altLang="en-US" smtClean="0"/>
              <a:t>36</a:t>
            </a:fld>
            <a:endParaRPr kumimoji="1" lang="ja-JP" altLang="en-US"/>
          </a:p>
        </p:txBody>
      </p:sp>
    </p:spTree>
    <p:extLst>
      <p:ext uri="{BB962C8B-B14F-4D97-AF65-F5344CB8AC3E}">
        <p14:creationId xmlns:p14="http://schemas.microsoft.com/office/powerpoint/2010/main" val="1072925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37</a:t>
            </a:fld>
            <a:endParaRPr kumimoji="1" lang="ja-JP" altLang="en-US"/>
          </a:p>
        </p:txBody>
      </p:sp>
    </p:spTree>
    <p:extLst>
      <p:ext uri="{BB962C8B-B14F-4D97-AF65-F5344CB8AC3E}">
        <p14:creationId xmlns:p14="http://schemas.microsoft.com/office/powerpoint/2010/main" val="214266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38</a:t>
            </a:fld>
            <a:endParaRPr kumimoji="1" lang="ja-JP" altLang="en-US"/>
          </a:p>
        </p:txBody>
      </p:sp>
    </p:spTree>
    <p:extLst>
      <p:ext uri="{BB962C8B-B14F-4D97-AF65-F5344CB8AC3E}">
        <p14:creationId xmlns:p14="http://schemas.microsoft.com/office/powerpoint/2010/main" val="417491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39</a:t>
            </a:fld>
            <a:endParaRPr kumimoji="1" lang="ja-JP" altLang="en-US"/>
          </a:p>
        </p:txBody>
      </p:sp>
    </p:spTree>
    <p:extLst>
      <p:ext uri="{BB962C8B-B14F-4D97-AF65-F5344CB8AC3E}">
        <p14:creationId xmlns:p14="http://schemas.microsoft.com/office/powerpoint/2010/main" val="3512822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40</a:t>
            </a:fld>
            <a:endParaRPr kumimoji="1" lang="ja-JP" altLang="en-US"/>
          </a:p>
        </p:txBody>
      </p:sp>
    </p:spTree>
    <p:extLst>
      <p:ext uri="{BB962C8B-B14F-4D97-AF65-F5344CB8AC3E}">
        <p14:creationId xmlns:p14="http://schemas.microsoft.com/office/powerpoint/2010/main" val="231452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a:t>
            </a:fld>
            <a:endParaRPr kumimoji="1" lang="ja-JP" altLang="en-US"/>
          </a:p>
        </p:txBody>
      </p:sp>
    </p:spTree>
    <p:extLst>
      <p:ext uri="{BB962C8B-B14F-4D97-AF65-F5344CB8AC3E}">
        <p14:creationId xmlns:p14="http://schemas.microsoft.com/office/powerpoint/2010/main" val="3137708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6DD4-D02A-632B-611F-786A2BBC3F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CFFA04-A244-4C84-F102-00F38A9AEE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CC9BEF2-D78F-AB0F-1946-54A7B2CCE7FC}"/>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E3FD63C2-5BCC-04E2-76AD-78A345D18BAC}"/>
              </a:ext>
            </a:extLst>
          </p:cNvPr>
          <p:cNvSpPr>
            <a:spLocks noGrp="1"/>
          </p:cNvSpPr>
          <p:nvPr>
            <p:ph type="sldNum" sz="quarter" idx="5"/>
          </p:nvPr>
        </p:nvSpPr>
        <p:spPr/>
        <p:txBody>
          <a:bodyPr/>
          <a:lstStyle/>
          <a:p>
            <a:fld id="{B4E0CB69-4F40-B640-B946-670202B28075}" type="slidenum">
              <a:rPr kumimoji="1" lang="ja-JP" altLang="en-US" smtClean="0"/>
              <a:t>41</a:t>
            </a:fld>
            <a:endParaRPr kumimoji="1" lang="ja-JP" altLang="en-US"/>
          </a:p>
        </p:txBody>
      </p:sp>
    </p:spTree>
    <p:extLst>
      <p:ext uri="{BB962C8B-B14F-4D97-AF65-F5344CB8AC3E}">
        <p14:creationId xmlns:p14="http://schemas.microsoft.com/office/powerpoint/2010/main" val="1645476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42</a:t>
            </a:fld>
            <a:endParaRPr kumimoji="1" lang="ja-JP" altLang="en-US"/>
          </a:p>
        </p:txBody>
      </p:sp>
    </p:spTree>
    <p:extLst>
      <p:ext uri="{BB962C8B-B14F-4D97-AF65-F5344CB8AC3E}">
        <p14:creationId xmlns:p14="http://schemas.microsoft.com/office/powerpoint/2010/main" val="462754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43</a:t>
            </a:fld>
            <a:endParaRPr kumimoji="1" lang="ja-JP" altLang="en-US"/>
          </a:p>
        </p:txBody>
      </p:sp>
    </p:spTree>
    <p:extLst>
      <p:ext uri="{BB962C8B-B14F-4D97-AF65-F5344CB8AC3E}">
        <p14:creationId xmlns:p14="http://schemas.microsoft.com/office/powerpoint/2010/main" val="127738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44</a:t>
            </a:fld>
            <a:endParaRPr kumimoji="1" lang="ja-JP" altLang="en-US"/>
          </a:p>
        </p:txBody>
      </p:sp>
    </p:spTree>
    <p:extLst>
      <p:ext uri="{BB962C8B-B14F-4D97-AF65-F5344CB8AC3E}">
        <p14:creationId xmlns:p14="http://schemas.microsoft.com/office/powerpoint/2010/main" val="2993938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45</a:t>
            </a:fld>
            <a:endParaRPr kumimoji="1" lang="ja-JP" altLang="en-US"/>
          </a:p>
        </p:txBody>
      </p:sp>
    </p:spTree>
    <p:extLst>
      <p:ext uri="{BB962C8B-B14F-4D97-AF65-F5344CB8AC3E}">
        <p14:creationId xmlns:p14="http://schemas.microsoft.com/office/powerpoint/2010/main" val="2815432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46</a:t>
            </a:fld>
            <a:endParaRPr kumimoji="1" lang="ja-JP" altLang="en-US"/>
          </a:p>
        </p:txBody>
      </p:sp>
    </p:spTree>
    <p:extLst>
      <p:ext uri="{BB962C8B-B14F-4D97-AF65-F5344CB8AC3E}">
        <p14:creationId xmlns:p14="http://schemas.microsoft.com/office/powerpoint/2010/main" val="2246422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47</a:t>
            </a:fld>
            <a:endParaRPr kumimoji="1" lang="ja-JP" altLang="en-US"/>
          </a:p>
        </p:txBody>
      </p:sp>
    </p:spTree>
    <p:extLst>
      <p:ext uri="{BB962C8B-B14F-4D97-AF65-F5344CB8AC3E}">
        <p14:creationId xmlns:p14="http://schemas.microsoft.com/office/powerpoint/2010/main" val="3335243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48</a:t>
            </a:fld>
            <a:endParaRPr kumimoji="1" lang="ja-JP" altLang="en-US"/>
          </a:p>
        </p:txBody>
      </p:sp>
    </p:spTree>
    <p:extLst>
      <p:ext uri="{BB962C8B-B14F-4D97-AF65-F5344CB8AC3E}">
        <p14:creationId xmlns:p14="http://schemas.microsoft.com/office/powerpoint/2010/main" val="2971888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49</a:t>
            </a:fld>
            <a:endParaRPr kumimoji="1" lang="ja-JP" altLang="en-US"/>
          </a:p>
        </p:txBody>
      </p:sp>
    </p:spTree>
    <p:extLst>
      <p:ext uri="{BB962C8B-B14F-4D97-AF65-F5344CB8AC3E}">
        <p14:creationId xmlns:p14="http://schemas.microsoft.com/office/powerpoint/2010/main" val="485767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50</a:t>
            </a:fld>
            <a:endParaRPr kumimoji="1" lang="ja-JP" altLang="en-US"/>
          </a:p>
        </p:txBody>
      </p:sp>
    </p:spTree>
    <p:extLst>
      <p:ext uri="{BB962C8B-B14F-4D97-AF65-F5344CB8AC3E}">
        <p14:creationId xmlns:p14="http://schemas.microsoft.com/office/powerpoint/2010/main" val="5119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a:t>
            </a:fld>
            <a:endParaRPr kumimoji="1" lang="ja-JP" altLang="en-US"/>
          </a:p>
        </p:txBody>
      </p:sp>
    </p:spTree>
    <p:extLst>
      <p:ext uri="{BB962C8B-B14F-4D97-AF65-F5344CB8AC3E}">
        <p14:creationId xmlns:p14="http://schemas.microsoft.com/office/powerpoint/2010/main" val="955981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51</a:t>
            </a:fld>
            <a:endParaRPr kumimoji="1" lang="ja-JP" altLang="en-US"/>
          </a:p>
        </p:txBody>
      </p:sp>
    </p:spTree>
    <p:extLst>
      <p:ext uri="{BB962C8B-B14F-4D97-AF65-F5344CB8AC3E}">
        <p14:creationId xmlns:p14="http://schemas.microsoft.com/office/powerpoint/2010/main" val="2548036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0588B-E4C4-262A-21B7-6AFB6074E9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5E63C3-1E80-D1B8-87F5-15A6B56284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FF1C70-5F2D-4EA7-1C3D-FC110F312FA8}"/>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C016125D-191D-E6CD-04DC-ACF9FBF2BA61}"/>
              </a:ext>
            </a:extLst>
          </p:cNvPr>
          <p:cNvSpPr>
            <a:spLocks noGrp="1"/>
          </p:cNvSpPr>
          <p:nvPr>
            <p:ph type="sldNum" sz="quarter" idx="5"/>
          </p:nvPr>
        </p:nvSpPr>
        <p:spPr/>
        <p:txBody>
          <a:bodyPr/>
          <a:lstStyle/>
          <a:p>
            <a:fld id="{B4E0CB69-4F40-B640-B946-670202B28075}" type="slidenum">
              <a:rPr kumimoji="1" lang="ja-JP" altLang="en-US" smtClean="0"/>
              <a:t>52</a:t>
            </a:fld>
            <a:endParaRPr kumimoji="1" lang="ja-JP" altLang="en-US"/>
          </a:p>
        </p:txBody>
      </p:sp>
    </p:spTree>
    <p:extLst>
      <p:ext uri="{BB962C8B-B14F-4D97-AF65-F5344CB8AC3E}">
        <p14:creationId xmlns:p14="http://schemas.microsoft.com/office/powerpoint/2010/main" val="400721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53</a:t>
            </a:fld>
            <a:endParaRPr kumimoji="1" lang="ja-JP" altLang="en-US"/>
          </a:p>
        </p:txBody>
      </p:sp>
    </p:spTree>
    <p:extLst>
      <p:ext uri="{BB962C8B-B14F-4D97-AF65-F5344CB8AC3E}">
        <p14:creationId xmlns:p14="http://schemas.microsoft.com/office/powerpoint/2010/main" val="3255673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54</a:t>
            </a:fld>
            <a:endParaRPr kumimoji="1" lang="ja-JP" altLang="en-US"/>
          </a:p>
        </p:txBody>
      </p:sp>
    </p:spTree>
    <p:extLst>
      <p:ext uri="{BB962C8B-B14F-4D97-AF65-F5344CB8AC3E}">
        <p14:creationId xmlns:p14="http://schemas.microsoft.com/office/powerpoint/2010/main" val="15355186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55</a:t>
            </a:fld>
            <a:endParaRPr kumimoji="1" lang="ja-JP" altLang="en-US"/>
          </a:p>
        </p:txBody>
      </p:sp>
    </p:spTree>
    <p:extLst>
      <p:ext uri="{BB962C8B-B14F-4D97-AF65-F5344CB8AC3E}">
        <p14:creationId xmlns:p14="http://schemas.microsoft.com/office/powerpoint/2010/main" val="4052810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56</a:t>
            </a:fld>
            <a:endParaRPr kumimoji="1" lang="ja-JP" altLang="en-US"/>
          </a:p>
        </p:txBody>
      </p:sp>
    </p:spTree>
    <p:extLst>
      <p:ext uri="{BB962C8B-B14F-4D97-AF65-F5344CB8AC3E}">
        <p14:creationId xmlns:p14="http://schemas.microsoft.com/office/powerpoint/2010/main" val="4236590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57</a:t>
            </a:fld>
            <a:endParaRPr kumimoji="1" lang="ja-JP" altLang="en-US"/>
          </a:p>
        </p:txBody>
      </p:sp>
    </p:spTree>
    <p:extLst>
      <p:ext uri="{BB962C8B-B14F-4D97-AF65-F5344CB8AC3E}">
        <p14:creationId xmlns:p14="http://schemas.microsoft.com/office/powerpoint/2010/main" val="38132887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58</a:t>
            </a:fld>
            <a:endParaRPr kumimoji="1" lang="ja-JP" altLang="en-US"/>
          </a:p>
        </p:txBody>
      </p:sp>
    </p:spTree>
    <p:extLst>
      <p:ext uri="{BB962C8B-B14F-4D97-AF65-F5344CB8AC3E}">
        <p14:creationId xmlns:p14="http://schemas.microsoft.com/office/powerpoint/2010/main" val="3089632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BBF7D-3A56-D3A3-E1A4-8121F9B544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0400E8-E9B9-2693-95F4-CB32EFA5EEE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DEA027-DB31-8B1A-4F84-23B78A35B32D}"/>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081CEFCC-2AF1-1103-2F8D-A252F54263ED}"/>
              </a:ext>
            </a:extLst>
          </p:cNvPr>
          <p:cNvSpPr>
            <a:spLocks noGrp="1"/>
          </p:cNvSpPr>
          <p:nvPr>
            <p:ph type="sldNum" sz="quarter" idx="5"/>
          </p:nvPr>
        </p:nvSpPr>
        <p:spPr/>
        <p:txBody>
          <a:bodyPr/>
          <a:lstStyle/>
          <a:p>
            <a:fld id="{B4E0CB69-4F40-B640-B946-670202B28075}" type="slidenum">
              <a:rPr kumimoji="1" lang="ja-JP" altLang="en-US" smtClean="0"/>
              <a:t>59</a:t>
            </a:fld>
            <a:endParaRPr kumimoji="1" lang="ja-JP" altLang="en-US"/>
          </a:p>
        </p:txBody>
      </p:sp>
    </p:spTree>
    <p:extLst>
      <p:ext uri="{BB962C8B-B14F-4D97-AF65-F5344CB8AC3E}">
        <p14:creationId xmlns:p14="http://schemas.microsoft.com/office/powerpoint/2010/main" val="3816848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60</a:t>
            </a:fld>
            <a:endParaRPr kumimoji="1" lang="ja-JP" altLang="en-US"/>
          </a:p>
        </p:txBody>
      </p:sp>
    </p:spTree>
    <p:extLst>
      <p:ext uri="{BB962C8B-B14F-4D97-AF65-F5344CB8AC3E}">
        <p14:creationId xmlns:p14="http://schemas.microsoft.com/office/powerpoint/2010/main" val="350122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0EED3-8366-D21D-8B93-A9781DAA47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066D8D-DC73-D5A3-81EC-D9AEA01F77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95A166-4FA8-DF71-0773-33FD7559E7BA}"/>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F861185B-0264-94FD-85CE-B698078F6307}"/>
              </a:ext>
            </a:extLst>
          </p:cNvPr>
          <p:cNvSpPr>
            <a:spLocks noGrp="1"/>
          </p:cNvSpPr>
          <p:nvPr>
            <p:ph type="sldNum" sz="quarter" idx="5"/>
          </p:nvPr>
        </p:nvSpPr>
        <p:spPr/>
        <p:txBody>
          <a:bodyPr/>
          <a:lstStyle/>
          <a:p>
            <a:fld id="{B4E0CB69-4F40-B640-B946-670202B28075}" type="slidenum">
              <a:rPr kumimoji="1" lang="ja-JP" altLang="en-US" smtClean="0"/>
              <a:t>6</a:t>
            </a:fld>
            <a:endParaRPr kumimoji="1" lang="ja-JP" altLang="en-US"/>
          </a:p>
        </p:txBody>
      </p:sp>
    </p:spTree>
    <p:extLst>
      <p:ext uri="{BB962C8B-B14F-4D97-AF65-F5344CB8AC3E}">
        <p14:creationId xmlns:p14="http://schemas.microsoft.com/office/powerpoint/2010/main" val="3355544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61</a:t>
            </a:fld>
            <a:endParaRPr kumimoji="1" lang="ja-JP" altLang="en-US"/>
          </a:p>
        </p:txBody>
      </p:sp>
    </p:spTree>
    <p:extLst>
      <p:ext uri="{BB962C8B-B14F-4D97-AF65-F5344CB8AC3E}">
        <p14:creationId xmlns:p14="http://schemas.microsoft.com/office/powerpoint/2010/main" val="4232340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62</a:t>
            </a:fld>
            <a:endParaRPr kumimoji="1" lang="ja-JP" altLang="en-US"/>
          </a:p>
        </p:txBody>
      </p:sp>
    </p:spTree>
    <p:extLst>
      <p:ext uri="{BB962C8B-B14F-4D97-AF65-F5344CB8AC3E}">
        <p14:creationId xmlns:p14="http://schemas.microsoft.com/office/powerpoint/2010/main" val="2857541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63</a:t>
            </a:fld>
            <a:endParaRPr kumimoji="1" lang="ja-JP" altLang="en-US"/>
          </a:p>
        </p:txBody>
      </p:sp>
    </p:spTree>
    <p:extLst>
      <p:ext uri="{BB962C8B-B14F-4D97-AF65-F5344CB8AC3E}">
        <p14:creationId xmlns:p14="http://schemas.microsoft.com/office/powerpoint/2010/main" val="1725692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64</a:t>
            </a:fld>
            <a:endParaRPr kumimoji="1" lang="ja-JP" altLang="en-US"/>
          </a:p>
        </p:txBody>
      </p:sp>
    </p:spTree>
    <p:extLst>
      <p:ext uri="{BB962C8B-B14F-4D97-AF65-F5344CB8AC3E}">
        <p14:creationId xmlns:p14="http://schemas.microsoft.com/office/powerpoint/2010/main" val="29535646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F1C8E-B15E-1D2D-5AC8-C015700D43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602187-D221-7BE9-20CF-89E5E50D56C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CE05C6-D4A3-4572-E704-342F7EA17467}"/>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399B1A35-8139-487C-45A8-226F2C8B0945}"/>
              </a:ext>
            </a:extLst>
          </p:cNvPr>
          <p:cNvSpPr>
            <a:spLocks noGrp="1"/>
          </p:cNvSpPr>
          <p:nvPr>
            <p:ph type="sldNum" sz="quarter" idx="5"/>
          </p:nvPr>
        </p:nvSpPr>
        <p:spPr/>
        <p:txBody>
          <a:bodyPr/>
          <a:lstStyle/>
          <a:p>
            <a:fld id="{B4E0CB69-4F40-B640-B946-670202B28075}" type="slidenum">
              <a:rPr kumimoji="1" lang="ja-JP" altLang="en-US" smtClean="0"/>
              <a:t>65</a:t>
            </a:fld>
            <a:endParaRPr kumimoji="1" lang="ja-JP" altLang="en-US"/>
          </a:p>
        </p:txBody>
      </p:sp>
    </p:spTree>
    <p:extLst>
      <p:ext uri="{BB962C8B-B14F-4D97-AF65-F5344CB8AC3E}">
        <p14:creationId xmlns:p14="http://schemas.microsoft.com/office/powerpoint/2010/main" val="1613055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66</a:t>
            </a:fld>
            <a:endParaRPr kumimoji="1" lang="ja-JP" altLang="en-US"/>
          </a:p>
        </p:txBody>
      </p:sp>
    </p:spTree>
    <p:extLst>
      <p:ext uri="{BB962C8B-B14F-4D97-AF65-F5344CB8AC3E}">
        <p14:creationId xmlns:p14="http://schemas.microsoft.com/office/powerpoint/2010/main" val="21610908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67</a:t>
            </a:fld>
            <a:endParaRPr kumimoji="1" lang="ja-JP" altLang="en-US"/>
          </a:p>
        </p:txBody>
      </p:sp>
    </p:spTree>
    <p:extLst>
      <p:ext uri="{BB962C8B-B14F-4D97-AF65-F5344CB8AC3E}">
        <p14:creationId xmlns:p14="http://schemas.microsoft.com/office/powerpoint/2010/main" val="27204918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68</a:t>
            </a:fld>
            <a:endParaRPr kumimoji="1" lang="ja-JP" altLang="en-US"/>
          </a:p>
        </p:txBody>
      </p:sp>
    </p:spTree>
    <p:extLst>
      <p:ext uri="{BB962C8B-B14F-4D97-AF65-F5344CB8AC3E}">
        <p14:creationId xmlns:p14="http://schemas.microsoft.com/office/powerpoint/2010/main" val="238203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69</a:t>
            </a:fld>
            <a:endParaRPr kumimoji="1" lang="ja-JP" altLang="en-US"/>
          </a:p>
        </p:txBody>
      </p:sp>
    </p:spTree>
    <p:extLst>
      <p:ext uri="{BB962C8B-B14F-4D97-AF65-F5344CB8AC3E}">
        <p14:creationId xmlns:p14="http://schemas.microsoft.com/office/powerpoint/2010/main" val="165290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7</a:t>
            </a:fld>
            <a:endParaRPr kumimoji="1" lang="ja-JP" altLang="en-US"/>
          </a:p>
        </p:txBody>
      </p:sp>
    </p:spTree>
    <p:extLst>
      <p:ext uri="{BB962C8B-B14F-4D97-AF65-F5344CB8AC3E}">
        <p14:creationId xmlns:p14="http://schemas.microsoft.com/office/powerpoint/2010/main" val="1648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8</a:t>
            </a:fld>
            <a:endParaRPr kumimoji="1" lang="ja-JP" altLang="en-US"/>
          </a:p>
        </p:txBody>
      </p:sp>
    </p:spTree>
    <p:extLst>
      <p:ext uri="{BB962C8B-B14F-4D97-AF65-F5344CB8AC3E}">
        <p14:creationId xmlns:p14="http://schemas.microsoft.com/office/powerpoint/2010/main" val="3610000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9</a:t>
            </a:fld>
            <a:endParaRPr kumimoji="1" lang="ja-JP" altLang="en-US"/>
          </a:p>
        </p:txBody>
      </p:sp>
    </p:spTree>
    <p:extLst>
      <p:ext uri="{BB962C8B-B14F-4D97-AF65-F5344CB8AC3E}">
        <p14:creationId xmlns:p14="http://schemas.microsoft.com/office/powerpoint/2010/main" val="2409976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4E5347C-2422-0F42-8948-2E6996E500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425340" cy="8102600"/>
          </a:xfrm>
          <a:prstGeom prst="rect">
            <a:avLst/>
          </a:prstGeom>
        </p:spPr>
      </p:pic>
      <p:pic>
        <p:nvPicPr>
          <p:cNvPr id="5" name="図 4">
            <a:extLst>
              <a:ext uri="{FF2B5EF4-FFF2-40B4-BE49-F238E27FC236}">
                <a16:creationId xmlns:a16="http://schemas.microsoft.com/office/drawing/2014/main" id="{F6F7E6CB-34CA-4A93-D715-F4510E559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5115" y="-5542"/>
            <a:ext cx="3368776" cy="2166851"/>
          </a:xfrm>
          <a:prstGeom prst="rect">
            <a:avLst/>
          </a:prstGeom>
        </p:spPr>
      </p:pic>
      <p:sp>
        <p:nvSpPr>
          <p:cNvPr id="2" name="タイトル 1">
            <a:extLst>
              <a:ext uri="{FF2B5EF4-FFF2-40B4-BE49-F238E27FC236}">
                <a16:creationId xmlns:a16="http://schemas.microsoft.com/office/drawing/2014/main" id="{CA8593FA-492D-6041-A365-6B712E91DB02}"/>
              </a:ext>
            </a:extLst>
          </p:cNvPr>
          <p:cNvSpPr>
            <a:spLocks noGrp="1"/>
          </p:cNvSpPr>
          <p:nvPr>
            <p:ph type="title" hasCustomPrompt="1"/>
          </p:nvPr>
        </p:nvSpPr>
        <p:spPr>
          <a:xfrm>
            <a:off x="720000" y="3060700"/>
            <a:ext cx="9919887" cy="1565275"/>
          </a:xfrm>
          <a:prstGeom prst="rect">
            <a:avLst/>
          </a:prstGeom>
        </p:spPr>
        <p:txBody>
          <a:bodyPr lIns="0" tIns="0" rIns="0" bIns="0" anchor="ctr"/>
          <a:lstStyle>
            <a:lvl1pPr>
              <a:lnSpc>
                <a:spcPct val="125000"/>
              </a:lnSpc>
              <a:defRPr sz="4000" b="1" i="0">
                <a:solidFill>
                  <a:schemeClr val="accent2"/>
                </a:solidFill>
                <a:latin typeface="Meiryo UI" panose="020B0604030504040204" pitchFamily="34" charset="-128"/>
                <a:ea typeface="Meiryo UI" panose="020B0604030504040204" pitchFamily="34" charset="-128"/>
              </a:defRPr>
            </a:lvl1pPr>
          </a:lstStyle>
          <a:p>
            <a:r>
              <a:rPr kumimoji="1" lang="ja-JP" altLang="en-US"/>
              <a:t>タイトル：</a:t>
            </a:r>
            <a:r>
              <a:rPr kumimoji="1" lang="en-US" altLang="ja-JP" dirty="0" err="1"/>
              <a:t>Meiryo</a:t>
            </a:r>
            <a:r>
              <a:rPr kumimoji="1" lang="en-US" altLang="ja-JP" dirty="0"/>
              <a:t> UI 40pt</a:t>
            </a:r>
            <a:br>
              <a:rPr kumimoji="1" lang="en-US" altLang="ja-JP" dirty="0"/>
            </a:br>
            <a:r>
              <a:rPr kumimoji="1" lang="en-US" altLang="ja-JP" dirty="0"/>
              <a:t>XXXXXXXXXXXXXXXXXXXX</a:t>
            </a:r>
            <a:endParaRPr kumimoji="1" lang="ja-JP" altLang="en-US"/>
          </a:p>
        </p:txBody>
      </p:sp>
    </p:spTree>
  </p:cSld>
  <p:clrMapOvr>
    <a:masterClrMapping/>
  </p:clrMapOvr>
  <p:extLst>
    <p:ext uri="{DCECCB84-F9BA-43D5-87BE-67443E8EF086}">
      <p15:sldGuideLst xmlns:p15="http://schemas.microsoft.com/office/powerpoint/2012/main">
        <p15:guide id="1" orient="horz" pos="2552" userDrawn="1">
          <p15:clr>
            <a:srgbClr val="FBAE40"/>
          </p15:clr>
        </p15:guide>
        <p15:guide id="2" pos="453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02C48A3-803B-08DA-8922-545339A057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15" name="テキスト プレースホルダー 30">
            <a:extLst>
              <a:ext uri="{FF2B5EF4-FFF2-40B4-BE49-F238E27FC236}">
                <a16:creationId xmlns:a16="http://schemas.microsoft.com/office/drawing/2014/main" id="{14BC2DAC-A44F-8344-88F0-41AD69CD6CDB}"/>
              </a:ext>
            </a:extLst>
          </p:cNvPr>
          <p:cNvSpPr>
            <a:spLocks noGrp="1"/>
          </p:cNvSpPr>
          <p:nvPr>
            <p:ph type="body" sz="quarter" idx="10" hasCustomPrompt="1"/>
          </p:nvPr>
        </p:nvSpPr>
        <p:spPr>
          <a:xfrm>
            <a:off x="720000" y="1689874"/>
            <a:ext cx="12256939" cy="4969688"/>
          </a:xfrm>
          <a:prstGeom prst="rect">
            <a:avLst/>
          </a:prstGeom>
        </p:spPr>
        <p:txBody>
          <a:bodyPr lIns="0" tIns="0" rIns="0" bIns="0"/>
          <a:lstStyle>
            <a:lvl1pPr marL="0" indent="0">
              <a:lnSpc>
                <a:spcPct val="125000"/>
              </a:lnSpc>
              <a:buClr>
                <a:schemeClr val="accent2"/>
              </a:buClr>
              <a:buFont typeface="+mj-lt"/>
              <a:buAutoNum type="arabicPeriod"/>
              <a:defRPr sz="2800" b="1" i="0">
                <a:latin typeface="Meiryo UI" panose="020B0604030504040204" pitchFamily="34" charset="-128"/>
                <a:ea typeface="Meiryo UI" panose="020B0604030504040204" pitchFamily="34" charset="-128"/>
              </a:defRPr>
            </a:lvl1pPr>
          </a:lstStyle>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p>
        </p:txBody>
      </p:sp>
      <p:sp>
        <p:nvSpPr>
          <p:cNvPr id="8" name="スライド番号プレースホルダー 9">
            <a:extLst>
              <a:ext uri="{FF2B5EF4-FFF2-40B4-BE49-F238E27FC236}">
                <a16:creationId xmlns:a16="http://schemas.microsoft.com/office/drawing/2014/main" id="{ACD5BF6A-E2EF-892F-E113-512CFB1FC623}"/>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716811C4-9235-4448-BF80-3507A67BB411}" type="slidenum">
              <a:rPr kumimoji="1" lang="en-US" altLang="ja-JP" smtClean="0"/>
              <a:pPr/>
              <a:t>‹#›</a:t>
            </a:fld>
            <a:endParaRPr kumimoji="1" lang="en-US" altLang="ja-JP" dirty="0"/>
          </a:p>
        </p:txBody>
      </p:sp>
      <p:sp>
        <p:nvSpPr>
          <p:cNvPr id="9" name="テキスト ボックス 8">
            <a:extLst>
              <a:ext uri="{FF2B5EF4-FFF2-40B4-BE49-F238E27FC236}">
                <a16:creationId xmlns:a16="http://schemas.microsoft.com/office/drawing/2014/main" id="{11B482DF-28D5-F071-775D-8501935521CD}"/>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6" name="object 11">
            <a:extLst>
              <a:ext uri="{FF2B5EF4-FFF2-40B4-BE49-F238E27FC236}">
                <a16:creationId xmlns:a16="http://schemas.microsoft.com/office/drawing/2014/main" id="{DB60A731-11AA-EDD4-C989-7A109C7F2FF7}"/>
              </a:ext>
            </a:extLst>
          </p:cNvPr>
          <p:cNvSpPr txBox="1"/>
          <p:nvPr userDrawn="1"/>
        </p:nvSpPr>
        <p:spPr>
          <a:xfrm>
            <a:off x="720000" y="856800"/>
            <a:ext cx="1279501" cy="509555"/>
          </a:xfrm>
          <a:prstGeom prst="rect">
            <a:avLst/>
          </a:prstGeom>
        </p:spPr>
        <p:txBody>
          <a:bodyPr vert="horz" wrap="square" lIns="0" tIns="16947" rIns="0" bIns="0" rtlCol="0">
            <a:spAutoFit/>
          </a:bodyPr>
          <a:lstStyle/>
          <a:p>
            <a:pPr marL="16947">
              <a:lnSpc>
                <a:spcPct val="100000"/>
              </a:lnSpc>
              <a:spcBef>
                <a:spcPts val="133"/>
              </a:spcBef>
            </a:pPr>
            <a:r>
              <a:rPr sz="3200" b="1" u="sng" spc="200" dirty="0">
                <a:solidFill>
                  <a:schemeClr val="accent2"/>
                </a:solidFill>
                <a:latin typeface="Meiryo UI"/>
                <a:cs typeface="Meiryo UI"/>
              </a:rPr>
              <a:t>目次</a:t>
            </a:r>
            <a:endParaRPr sz="3200" u="sng" dirty="0">
              <a:solidFill>
                <a:schemeClr val="accent2"/>
              </a:solidFill>
              <a:latin typeface="Meiryo UI"/>
              <a:cs typeface="Meiryo U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 Content_1">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ED03CA5-0C14-0E4F-AF0C-0D4B362FF4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9" name="object 8">
            <a:extLst>
              <a:ext uri="{FF2B5EF4-FFF2-40B4-BE49-F238E27FC236}">
                <a16:creationId xmlns:a16="http://schemas.microsoft.com/office/drawing/2014/main" id="{D2F004A0-CDDA-4D4D-8779-49503586D84E}"/>
              </a:ext>
            </a:extLst>
          </p:cNvPr>
          <p:cNvSpPr txBox="1">
            <a:spLocks noGrp="1"/>
          </p:cNvSpPr>
          <p:nvPr>
            <p:ph type="title" hasCustomPrompt="1"/>
          </p:nvPr>
        </p:nvSpPr>
        <p:spPr>
          <a:xfrm>
            <a:off x="720000" y="3176702"/>
            <a:ext cx="11745034" cy="1749197"/>
          </a:xfrm>
          <a:prstGeom prst="rect">
            <a:avLst/>
          </a:prstGeom>
        </p:spPr>
        <p:txBody>
          <a:bodyPr vert="horz" wrap="square" lIns="0" tIns="0" rIns="0" bIns="0" rtlCol="0" anchor="ctr">
            <a:spAutoFit/>
          </a:bodyPr>
          <a:lstStyle>
            <a:lvl1pPr marL="12700" marR="5080">
              <a:lnSpc>
                <a:spcPct val="108300"/>
              </a:lnSpc>
              <a:spcBef>
                <a:spcPts val="95"/>
              </a:spcBef>
              <a:defRPr sz="3600" b="1" i="0">
                <a:solidFill>
                  <a:schemeClr val="tx1"/>
                </a:solidFill>
                <a:latin typeface="Meiryo UI" panose="020B0604030504040204" pitchFamily="34" charset="-128"/>
                <a:ea typeface="Meiryo UI" panose="020B0604030504040204" pitchFamily="34" charset="-128"/>
              </a:defRPr>
            </a:lvl1pPr>
          </a:lstStyle>
          <a:p>
            <a:pPr marL="12700" marR="5080">
              <a:lnSpc>
                <a:spcPct val="108300"/>
              </a:lnSpc>
              <a:spcBef>
                <a:spcPts val="95"/>
              </a:spcBef>
            </a:pPr>
            <a:r>
              <a:rPr spc="200" dirty="0" err="1"/>
              <a:t>中表紙</a:t>
            </a:r>
            <a:r>
              <a:rPr lang="en-US" spc="200" dirty="0"/>
              <a:t>①</a:t>
            </a:r>
            <a:r>
              <a:rPr spc="173" dirty="0"/>
              <a:t>:</a:t>
            </a:r>
            <a:r>
              <a:rPr spc="173" dirty="0" err="1"/>
              <a:t>Meiryo</a:t>
            </a:r>
            <a:r>
              <a:rPr spc="400" dirty="0"/>
              <a:t> </a:t>
            </a:r>
            <a:r>
              <a:rPr spc="147" dirty="0"/>
              <a:t>UI</a:t>
            </a:r>
            <a:r>
              <a:rPr lang="en-US" spc="147" dirty="0"/>
              <a:t>36</a:t>
            </a:r>
            <a:r>
              <a:rPr spc="147" dirty="0"/>
              <a:t>pt </a:t>
            </a:r>
            <a:br>
              <a:rPr lang="en-US" spc="147" dirty="0"/>
            </a:br>
            <a:r>
              <a:rPr spc="173" dirty="0"/>
              <a:t>XXXXXXXXXXXXXXXX</a:t>
            </a:r>
            <a:br>
              <a:rPr lang="en-US" spc="173" dirty="0"/>
            </a:br>
            <a:r>
              <a:rPr lang="en" altLang="ja-JP" spc="173" dirty="0"/>
              <a:t>XXXXXXXXXXXXXXXX</a:t>
            </a:r>
            <a:endParaRPr spc="173" dirty="0"/>
          </a:p>
        </p:txBody>
      </p:sp>
      <p:sp>
        <p:nvSpPr>
          <p:cNvPr id="6" name="スライド番号プレースホルダー 9">
            <a:extLst>
              <a:ext uri="{FF2B5EF4-FFF2-40B4-BE49-F238E27FC236}">
                <a16:creationId xmlns:a16="http://schemas.microsoft.com/office/drawing/2014/main" id="{350104F5-246C-85C6-9030-6C9AD03D8216}"/>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1C9D8209-0A89-0244-9738-BE10EA14D47E}" type="slidenum">
              <a:rPr kumimoji="1" lang="en-US" altLang="ja-JP" smtClean="0"/>
              <a:pPr/>
              <a:t>‹#›</a:t>
            </a:fld>
            <a:endParaRPr kumimoji="1" lang="en-US" altLang="ja-JP" dirty="0"/>
          </a:p>
        </p:txBody>
      </p:sp>
      <p:sp>
        <p:nvSpPr>
          <p:cNvPr id="7" name="テキスト ボックス 6">
            <a:extLst>
              <a:ext uri="{FF2B5EF4-FFF2-40B4-BE49-F238E27FC236}">
                <a16:creationId xmlns:a16="http://schemas.microsoft.com/office/drawing/2014/main" id="{5848B09A-50B3-4ACD-BEFD-EE7E0E4DF843}"/>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Tree>
    <p:extLst>
      <p:ext uri="{BB962C8B-B14F-4D97-AF65-F5344CB8AC3E}">
        <p14:creationId xmlns:p14="http://schemas.microsoft.com/office/powerpoint/2010/main" val="3042756430"/>
      </p:ext>
    </p:extLst>
  </p:cSld>
  <p:clrMapOvr>
    <a:masterClrMapping/>
  </p:clrMapOvr>
  <p:extLst>
    <p:ext uri="{DCECCB84-F9BA-43D5-87BE-67443E8EF086}">
      <p15:sldGuideLst xmlns:p15="http://schemas.microsoft.com/office/powerpoint/2012/main">
        <p15:guide id="1" orient="horz" pos="2552" userDrawn="1">
          <p15:clr>
            <a:srgbClr val="FBAE40"/>
          </p15:clr>
        </p15:guide>
        <p15:guide id="2" pos="453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dle Content_2">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D4C4F5E-5905-FE4F-A83B-82EFCFD4A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7" name="object 12">
            <a:extLst>
              <a:ext uri="{FF2B5EF4-FFF2-40B4-BE49-F238E27FC236}">
                <a16:creationId xmlns:a16="http://schemas.microsoft.com/office/drawing/2014/main" id="{A8D0467E-C046-9F40-8D87-539417ADA83C}"/>
              </a:ext>
            </a:extLst>
          </p:cNvPr>
          <p:cNvSpPr txBox="1">
            <a:spLocks noGrp="1"/>
          </p:cNvSpPr>
          <p:nvPr>
            <p:ph type="title" hasCustomPrompt="1"/>
          </p:nvPr>
        </p:nvSpPr>
        <p:spPr>
          <a:xfrm>
            <a:off x="720000" y="3475854"/>
            <a:ext cx="12664612" cy="1150892"/>
          </a:xfrm>
          <a:prstGeom prst="rect">
            <a:avLst/>
          </a:prstGeom>
        </p:spPr>
        <p:txBody>
          <a:bodyPr vert="horz" wrap="square" lIns="0" tIns="12065" rIns="0" bIns="0" rtlCol="0" anchor="ctr">
            <a:spAutoFit/>
          </a:bodyPr>
          <a:lstStyle>
            <a:lvl1pPr marL="16947" marR="6779">
              <a:lnSpc>
                <a:spcPct val="108300"/>
              </a:lnSpc>
              <a:spcBef>
                <a:spcPts val="127"/>
              </a:spcBef>
              <a:defRPr sz="3600" b="1" i="0">
                <a:solidFill>
                  <a:schemeClr val="bg1"/>
                </a:solidFill>
                <a:latin typeface="Meiryo UI" panose="020B0604030504040204" pitchFamily="34" charset="-128"/>
                <a:ea typeface="Meiryo UI" panose="020B0604030504040204" pitchFamily="34" charset="-128"/>
              </a:defRPr>
            </a:lvl1pPr>
          </a:lstStyle>
          <a:p>
            <a:pPr marL="12700" marR="5080">
              <a:lnSpc>
                <a:spcPct val="108300"/>
              </a:lnSpc>
              <a:spcBef>
                <a:spcPts val="95"/>
              </a:spcBef>
            </a:pPr>
            <a:r>
              <a:rPr spc="200" dirty="0" err="1">
                <a:solidFill>
                  <a:srgbClr val="FFFFFF"/>
                </a:solidFill>
              </a:rPr>
              <a:t>中表紙</a:t>
            </a:r>
            <a:r>
              <a:rPr lang="en-US" spc="173" dirty="0">
                <a:solidFill>
                  <a:srgbClr val="FFFFFF"/>
                </a:solidFill>
              </a:rPr>
              <a:t>②:</a:t>
            </a:r>
            <a:r>
              <a:rPr lang="en" spc="173" dirty="0" err="1">
                <a:solidFill>
                  <a:srgbClr val="FFFFFF"/>
                </a:solidFill>
              </a:rPr>
              <a:t>Meiryo</a:t>
            </a:r>
            <a:r>
              <a:rPr spc="400" dirty="0">
                <a:solidFill>
                  <a:srgbClr val="FFFFFF"/>
                </a:solidFill>
              </a:rPr>
              <a:t> </a:t>
            </a:r>
            <a:r>
              <a:rPr spc="147" dirty="0">
                <a:solidFill>
                  <a:srgbClr val="FFFFFF"/>
                </a:solidFill>
              </a:rPr>
              <a:t>UI</a:t>
            </a:r>
            <a:r>
              <a:rPr lang="en-US" spc="147" dirty="0">
                <a:solidFill>
                  <a:srgbClr val="FFFFFF"/>
                </a:solidFill>
              </a:rPr>
              <a:t> 36</a:t>
            </a:r>
            <a:r>
              <a:rPr spc="147" dirty="0">
                <a:solidFill>
                  <a:srgbClr val="FFFFFF"/>
                </a:solidFill>
              </a:rPr>
              <a:t>pt </a:t>
            </a:r>
            <a:br>
              <a:rPr lang="en-US" spc="147" dirty="0">
                <a:solidFill>
                  <a:srgbClr val="FFFFFF"/>
                </a:solidFill>
              </a:rPr>
            </a:br>
            <a:r>
              <a:rPr spc="173" dirty="0">
                <a:solidFill>
                  <a:srgbClr val="FFFFFF"/>
                </a:solidFill>
              </a:rPr>
              <a:t>XXXXXXXXXXXXXXXX</a:t>
            </a:r>
          </a:p>
        </p:txBody>
      </p:sp>
      <p:sp>
        <p:nvSpPr>
          <p:cNvPr id="9" name="テキスト ボックス 8">
            <a:extLst>
              <a:ext uri="{FF2B5EF4-FFF2-40B4-BE49-F238E27FC236}">
                <a16:creationId xmlns:a16="http://schemas.microsoft.com/office/drawing/2014/main" id="{6F756D76-865F-8041-AEAA-8F999D45749A}"/>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6" name="スライド番号プレースホルダー 9">
            <a:extLst>
              <a:ext uri="{FF2B5EF4-FFF2-40B4-BE49-F238E27FC236}">
                <a16:creationId xmlns:a16="http://schemas.microsoft.com/office/drawing/2014/main" id="{D0DEB56B-F1EA-66D3-674F-05BAAC39042D}"/>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F4530870-5BD9-3644-9E49-7AE209E108F6}" type="slidenum">
              <a:rPr kumimoji="1" lang="en-US" altLang="ja-JP" smtClean="0"/>
              <a:pPr/>
              <a:t>‹#›</a:t>
            </a:fld>
            <a:endParaRPr kumimoji="1" lang="en-US" altLang="ja-JP" dirty="0"/>
          </a:p>
        </p:txBody>
      </p:sp>
    </p:spTree>
    <p:extLst>
      <p:ext uri="{BB962C8B-B14F-4D97-AF65-F5344CB8AC3E}">
        <p14:creationId xmlns:p14="http://schemas.microsoft.com/office/powerpoint/2010/main" val="1678204091"/>
      </p:ext>
    </p:extLst>
  </p:cSld>
  <p:clrMapOvr>
    <a:masterClrMapping/>
  </p:clrMapOvr>
  <p:extLst>
    <p:ext uri="{DCECCB84-F9BA-43D5-87BE-67443E8EF086}">
      <p15:sldGuideLst xmlns:p15="http://schemas.microsoft.com/office/powerpoint/2012/main">
        <p15:guide id="1" orient="horz" pos="2552" userDrawn="1">
          <p15:clr>
            <a:srgbClr val="FBAE40"/>
          </p15:clr>
        </p15:guide>
        <p15:guide id="2" pos="453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1">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1EB221-EEAC-2047-BA84-37C12351F2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599"/>
          </a:xfrm>
          <a:prstGeom prst="rect">
            <a:avLst/>
          </a:prstGeom>
        </p:spPr>
      </p:pic>
      <p:sp>
        <p:nvSpPr>
          <p:cNvPr id="2" name="正方形/長方形 1">
            <a:extLst>
              <a:ext uri="{FF2B5EF4-FFF2-40B4-BE49-F238E27FC236}">
                <a16:creationId xmlns:a16="http://schemas.microsoft.com/office/drawing/2014/main" id="{9605DA93-40A7-7B6C-60D1-C0BA6BB73EF9}"/>
              </a:ext>
            </a:extLst>
          </p:cNvPr>
          <p:cNvSpPr/>
          <p:nvPr userDrawn="1"/>
        </p:nvSpPr>
        <p:spPr>
          <a:xfrm>
            <a:off x="469900" y="1350964"/>
            <a:ext cx="13438188" cy="6013450"/>
          </a:xfrm>
          <a:prstGeom prst="rect">
            <a:avLst/>
          </a:prstGeom>
          <a:solidFill>
            <a:srgbClr val="EB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7E6DD77-6327-F847-B394-33257E06E651}"/>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4" name="タイトル 3">
            <a:extLst>
              <a:ext uri="{FF2B5EF4-FFF2-40B4-BE49-F238E27FC236}">
                <a16:creationId xmlns:a16="http://schemas.microsoft.com/office/drawing/2014/main" id="{3F35CD68-C66A-494E-89D0-0EB7FC99F748}"/>
              </a:ext>
            </a:extLst>
          </p:cNvPr>
          <p:cNvSpPr>
            <a:spLocks noGrp="1"/>
          </p:cNvSpPr>
          <p:nvPr>
            <p:ph type="title" hasCustomPrompt="1"/>
          </p:nvPr>
        </p:nvSpPr>
        <p:spPr>
          <a:xfrm>
            <a:off x="496887" y="270000"/>
            <a:ext cx="13411200" cy="626110"/>
          </a:xfrm>
          <a:prstGeom prst="rect">
            <a:avLst/>
          </a:prstGeom>
        </p:spPr>
        <p:txBody>
          <a:bodyPr lIns="0" tIns="0" rIns="0" bIns="0" anchor="ctr"/>
          <a:lstStyle>
            <a:lvl1pPr>
              <a:defRPr sz="3600" b="1" i="0">
                <a:solidFill>
                  <a:schemeClr val="tx1"/>
                </a:solidFill>
                <a:latin typeface="Meiryo UI" panose="020B0604030504040204" pitchFamily="34" charset="-128"/>
                <a:ea typeface="Meiryo UI" panose="020B0604030504040204" pitchFamily="34" charset="-128"/>
              </a:defRPr>
            </a:lvl1pPr>
          </a:lstStyle>
          <a:p>
            <a:r>
              <a:rPr kumimoji="1" lang="ja-JP" altLang="en-US"/>
              <a:t>見出し</a:t>
            </a:r>
            <a:r>
              <a:rPr kumimoji="1" lang="en-US" altLang="ja-JP" dirty="0"/>
              <a:t>:</a:t>
            </a:r>
            <a:r>
              <a:rPr kumimoji="1" lang="en-US" altLang="ja-JP" dirty="0" err="1"/>
              <a:t>Meiryo</a:t>
            </a:r>
            <a:r>
              <a:rPr kumimoji="1" lang="en-US" altLang="ja-JP" dirty="0"/>
              <a:t> UI 36pt</a:t>
            </a:r>
            <a:endParaRPr kumimoji="1" lang="ja-JP" altLang="en-US"/>
          </a:p>
        </p:txBody>
      </p:sp>
      <p:sp>
        <p:nvSpPr>
          <p:cNvPr id="7" name="スライド番号プレースホルダー 9">
            <a:extLst>
              <a:ext uri="{FF2B5EF4-FFF2-40B4-BE49-F238E27FC236}">
                <a16:creationId xmlns:a16="http://schemas.microsoft.com/office/drawing/2014/main" id="{8CE392B0-E126-D9FF-F3D9-816D15D1D6F7}"/>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E344939B-814D-4B4A-AFC5-697B95F02328}" type="slidenum">
              <a:rPr kumimoji="1" lang="en-US" altLang="ja-JP" smtClean="0"/>
              <a:pPr/>
              <a:t>‹#›</a:t>
            </a:fld>
            <a:endParaRPr kumimoji="1" lang="en-US" altLang="ja-JP" dirty="0"/>
          </a:p>
        </p:txBody>
      </p:sp>
      <p:sp>
        <p:nvSpPr>
          <p:cNvPr id="15" name="Holder 3">
            <a:extLst>
              <a:ext uri="{FF2B5EF4-FFF2-40B4-BE49-F238E27FC236}">
                <a16:creationId xmlns:a16="http://schemas.microsoft.com/office/drawing/2014/main" id="{8F113295-B21B-23A6-0F6E-205BF62947DF}"/>
              </a:ext>
            </a:extLst>
          </p:cNvPr>
          <p:cNvSpPr>
            <a:spLocks noGrp="1"/>
          </p:cNvSpPr>
          <p:nvPr>
            <p:ph sz="half" idx="10" hasCustomPrompt="1"/>
          </p:nvPr>
        </p:nvSpPr>
        <p:spPr>
          <a:xfrm>
            <a:off x="720000" y="2134185"/>
            <a:ext cx="12964478" cy="4724370"/>
          </a:xfrm>
          <a:prstGeom prst="rect">
            <a:avLst/>
          </a:prstGeom>
        </p:spPr>
        <p:txBody>
          <a:bodyPr wrap="square" lIns="0" tIns="0" rIns="0" bIns="0">
            <a:spAutoFit/>
          </a:bodyPr>
          <a:lstStyle>
            <a:lvl1pPr marL="342900" indent="-342900">
              <a:spcBef>
                <a:spcPts val="600"/>
              </a:spcBef>
              <a:buClr>
                <a:schemeClr val="accent2"/>
              </a:buClr>
              <a:buFont typeface="Arial" panose="020B0604020202020204" pitchFamily="34" charset="0"/>
              <a:buChar char="•"/>
              <a:defRPr sz="2000" b="1" i="0">
                <a:latin typeface="Meiryo UI" panose="020B0604030504040204" pitchFamily="34" charset="-128"/>
                <a:ea typeface="Meiryo UI" panose="020B0604030504040204" pitchFamily="34" charset="-128"/>
              </a:defRPr>
            </a:lvl1pPr>
            <a:lvl2pPr marL="952988" indent="-342900">
              <a:buClr>
                <a:schemeClr val="tx2"/>
              </a:buClr>
              <a:buFont typeface="Arial" panose="020B0604020202020204" pitchFamily="34" charset="0"/>
              <a:buChar char="•"/>
              <a:defRPr sz="2000" b="1" i="0">
                <a:latin typeface="Meiryo UI" panose="020B0604030504040204" pitchFamily="34" charset="-128"/>
                <a:ea typeface="Meiryo UI" panose="020B0604030504040204" pitchFamily="34" charset="-128"/>
              </a:defRPr>
            </a:lvl2pPr>
            <a:lvl3pPr marL="1219200" marR="0" indent="-858838" defTabSz="914400" eaLnBrk="1" fontAlgn="auto" latinLnBrk="0" hangingPunct="1">
              <a:lnSpc>
                <a:spcPct val="100000"/>
              </a:lnSpc>
              <a:spcBef>
                <a:spcPts val="600"/>
              </a:spcBef>
              <a:spcAft>
                <a:spcPts val="0"/>
              </a:spcAft>
              <a:buClr>
                <a:schemeClr val="accent2"/>
              </a:buClr>
              <a:buSzTx/>
              <a:buFontTx/>
              <a:buNone/>
              <a:tabLst/>
              <a:defRPr/>
            </a:lvl3pPr>
          </a:lstStyle>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p:txBody>
      </p:sp>
      <p:sp>
        <p:nvSpPr>
          <p:cNvPr id="5" name="テキスト プレースホルダー 4">
            <a:extLst>
              <a:ext uri="{FF2B5EF4-FFF2-40B4-BE49-F238E27FC236}">
                <a16:creationId xmlns:a16="http://schemas.microsoft.com/office/drawing/2014/main" id="{773809DE-2C40-C48C-68B1-9D0F43507458}"/>
              </a:ext>
            </a:extLst>
          </p:cNvPr>
          <p:cNvSpPr>
            <a:spLocks noGrp="1"/>
          </p:cNvSpPr>
          <p:nvPr>
            <p:ph type="body" sz="quarter" idx="11" hasCustomPrompt="1"/>
          </p:nvPr>
        </p:nvSpPr>
        <p:spPr>
          <a:xfrm>
            <a:off x="720000" y="1368000"/>
            <a:ext cx="12963600" cy="612000"/>
          </a:xfrm>
          <a:prstGeom prst="rect">
            <a:avLst/>
          </a:prstGeom>
        </p:spPr>
        <p:txBody>
          <a:bodyPr lIns="0" tIns="180000" rIns="0" bIns="180000"/>
          <a:lstStyle>
            <a:lvl1pPr>
              <a:defRPr sz="2800" b="1" i="0">
                <a:solidFill>
                  <a:schemeClr val="accent2"/>
                </a:solidFill>
                <a:latin typeface="Meiryo UI" panose="020B0604030504040204" pitchFamily="34" charset="-128"/>
                <a:ea typeface="Meiryo UI" panose="020B0604030504040204" pitchFamily="34" charset="-128"/>
              </a:defRPr>
            </a:lvl1pPr>
          </a:lstStyle>
          <a:p>
            <a:r>
              <a:rPr lang="en-US" altLang="ja-JP" dirty="0" err="1"/>
              <a:t>見出し:Meiryo</a:t>
            </a:r>
            <a:r>
              <a:rPr lang="en-US" altLang="ja-JP" dirty="0"/>
              <a:t> UI 28pt / </a:t>
            </a:r>
            <a:r>
              <a:rPr lang="en-US" altLang="ja-JP" dirty="0" err="1"/>
              <a:t>セグメントカラ</a:t>
            </a:r>
            <a:r>
              <a:rPr lang="en-US" altLang="ja-JP" dirty="0"/>
              <a:t>ー</a:t>
            </a:r>
          </a:p>
        </p:txBody>
      </p:sp>
    </p:spTree>
    <p:extLst>
      <p:ext uri="{BB962C8B-B14F-4D97-AF65-F5344CB8AC3E}">
        <p14:creationId xmlns:p14="http://schemas.microsoft.com/office/powerpoint/2010/main" val="1426851525"/>
      </p:ext>
    </p:extLst>
  </p:cSld>
  <p:clrMapOvr>
    <a:masterClrMapping/>
  </p:clrMapOvr>
  <p:extLst>
    <p:ext uri="{DCECCB84-F9BA-43D5-87BE-67443E8EF086}">
      <p15:sldGuideLst xmlns:p15="http://schemas.microsoft.com/office/powerpoint/2012/main">
        <p15:guide id="1" orient="horz" pos="851" userDrawn="1">
          <p15:clr>
            <a:srgbClr val="FBAE40"/>
          </p15:clr>
        </p15:guide>
        <p15:guide id="2" pos="8761" userDrawn="1">
          <p15:clr>
            <a:srgbClr val="FBAE40"/>
          </p15:clr>
        </p15:guide>
        <p15:guide id="3" orient="horz" pos="4639" userDrawn="1">
          <p15:clr>
            <a:srgbClr val="FBAE40"/>
          </p15:clr>
        </p15:guide>
        <p15:guide id="4" pos="29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2">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1EB221-EEAC-2047-BA84-37C12351F2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425340" cy="8102600"/>
          </a:xfrm>
          <a:prstGeom prst="rect">
            <a:avLst/>
          </a:prstGeom>
        </p:spPr>
      </p:pic>
      <p:sp>
        <p:nvSpPr>
          <p:cNvPr id="14" name="テキスト ボックス 13">
            <a:extLst>
              <a:ext uri="{FF2B5EF4-FFF2-40B4-BE49-F238E27FC236}">
                <a16:creationId xmlns:a16="http://schemas.microsoft.com/office/drawing/2014/main" id="{37E6DD77-6327-F847-B394-33257E06E651}"/>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4" name="タイトル 3">
            <a:extLst>
              <a:ext uri="{FF2B5EF4-FFF2-40B4-BE49-F238E27FC236}">
                <a16:creationId xmlns:a16="http://schemas.microsoft.com/office/drawing/2014/main" id="{3F35CD68-C66A-494E-89D0-0EB7FC99F748}"/>
              </a:ext>
            </a:extLst>
          </p:cNvPr>
          <p:cNvSpPr>
            <a:spLocks noGrp="1"/>
          </p:cNvSpPr>
          <p:nvPr>
            <p:ph type="title" hasCustomPrompt="1"/>
          </p:nvPr>
        </p:nvSpPr>
        <p:spPr>
          <a:xfrm>
            <a:off x="496887" y="270008"/>
            <a:ext cx="13411200" cy="626110"/>
          </a:xfrm>
          <a:prstGeom prst="rect">
            <a:avLst/>
          </a:prstGeom>
        </p:spPr>
        <p:txBody>
          <a:bodyPr lIns="0" tIns="0" rIns="0" bIns="0" anchor="ctr"/>
          <a:lstStyle>
            <a:lvl1pPr>
              <a:defRPr sz="3600" b="1" i="0">
                <a:solidFill>
                  <a:schemeClr val="tx1"/>
                </a:solidFill>
                <a:latin typeface="Meiryo UI" panose="020B0604030504040204" pitchFamily="34" charset="-128"/>
                <a:ea typeface="Meiryo UI" panose="020B0604030504040204" pitchFamily="34" charset="-128"/>
              </a:defRPr>
            </a:lvl1pPr>
          </a:lstStyle>
          <a:p>
            <a:r>
              <a:rPr kumimoji="1" lang="ja-JP" altLang="en-US"/>
              <a:t>見出し</a:t>
            </a:r>
            <a:r>
              <a:rPr kumimoji="1" lang="en-US" altLang="ja-JP" dirty="0"/>
              <a:t>:</a:t>
            </a:r>
            <a:r>
              <a:rPr kumimoji="1" lang="en-US" altLang="ja-JP" dirty="0" err="1"/>
              <a:t>Meiryo</a:t>
            </a:r>
            <a:r>
              <a:rPr kumimoji="1" lang="en-US" altLang="ja-JP" dirty="0"/>
              <a:t> UI 36pt</a:t>
            </a:r>
            <a:endParaRPr kumimoji="1" lang="ja-JP" altLang="en-US"/>
          </a:p>
        </p:txBody>
      </p:sp>
      <p:sp>
        <p:nvSpPr>
          <p:cNvPr id="7" name="スライド番号プレースホルダー 9">
            <a:extLst>
              <a:ext uri="{FF2B5EF4-FFF2-40B4-BE49-F238E27FC236}">
                <a16:creationId xmlns:a16="http://schemas.microsoft.com/office/drawing/2014/main" id="{8CE392B0-E126-D9FF-F3D9-816D15D1D6F7}"/>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53EB70E3-6BB6-D846-AD6B-AC9D0F4B4ED1}" type="slidenum">
              <a:rPr kumimoji="1" lang="en-US" altLang="ja-JP" smtClean="0"/>
              <a:pPr/>
              <a:t>‹#›</a:t>
            </a:fld>
            <a:endParaRPr kumimoji="1" lang="en-US" altLang="ja-JP" dirty="0"/>
          </a:p>
        </p:txBody>
      </p:sp>
      <p:sp>
        <p:nvSpPr>
          <p:cNvPr id="15" name="Holder 3">
            <a:extLst>
              <a:ext uri="{FF2B5EF4-FFF2-40B4-BE49-F238E27FC236}">
                <a16:creationId xmlns:a16="http://schemas.microsoft.com/office/drawing/2014/main" id="{8F113295-B21B-23A6-0F6E-205BF62947DF}"/>
              </a:ext>
            </a:extLst>
          </p:cNvPr>
          <p:cNvSpPr>
            <a:spLocks noGrp="1"/>
          </p:cNvSpPr>
          <p:nvPr>
            <p:ph sz="half" idx="10" hasCustomPrompt="1"/>
          </p:nvPr>
        </p:nvSpPr>
        <p:spPr>
          <a:xfrm>
            <a:off x="720000" y="2134185"/>
            <a:ext cx="12964478" cy="4724370"/>
          </a:xfrm>
          <a:prstGeom prst="rect">
            <a:avLst/>
          </a:prstGeom>
        </p:spPr>
        <p:txBody>
          <a:bodyPr wrap="square" lIns="0" tIns="0" rIns="0" bIns="0">
            <a:spAutoFit/>
          </a:bodyPr>
          <a:lstStyle>
            <a:lvl1pPr marL="342900" indent="-342900">
              <a:spcBef>
                <a:spcPts val="600"/>
              </a:spcBef>
              <a:buClr>
                <a:schemeClr val="accent2"/>
              </a:buClr>
              <a:buFont typeface="Arial" panose="020B0604020202020204" pitchFamily="34" charset="0"/>
              <a:buChar char="•"/>
              <a:defRPr sz="2000" b="1" i="0">
                <a:latin typeface="Meiryo UI" panose="020B0604030504040204" pitchFamily="34" charset="-128"/>
                <a:ea typeface="Meiryo UI" panose="020B0604030504040204" pitchFamily="34" charset="-128"/>
              </a:defRPr>
            </a:lvl1pPr>
            <a:lvl2pPr marL="952988" indent="-342900">
              <a:buClr>
                <a:schemeClr val="tx2"/>
              </a:buClr>
              <a:buFont typeface="Arial" panose="020B0604020202020204" pitchFamily="34" charset="0"/>
              <a:buChar char="•"/>
              <a:defRPr sz="2000" b="1" i="0">
                <a:latin typeface="Meiryo UI" panose="020B0604030504040204" pitchFamily="34" charset="-128"/>
                <a:ea typeface="Meiryo UI" panose="020B0604030504040204" pitchFamily="34" charset="-128"/>
              </a:defRPr>
            </a:lvl2pPr>
            <a:lvl3pPr marL="1219200" marR="0" indent="-858838" defTabSz="914400" eaLnBrk="1" fontAlgn="auto" latinLnBrk="0" hangingPunct="1">
              <a:lnSpc>
                <a:spcPct val="100000"/>
              </a:lnSpc>
              <a:spcBef>
                <a:spcPts val="600"/>
              </a:spcBef>
              <a:spcAft>
                <a:spcPts val="0"/>
              </a:spcAft>
              <a:buClr>
                <a:schemeClr val="accent2"/>
              </a:buClr>
              <a:buSzTx/>
              <a:buFontTx/>
              <a:buNone/>
              <a:tabLst/>
              <a:defRPr/>
            </a:lvl3pPr>
          </a:lstStyle>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p:txBody>
      </p:sp>
      <p:sp>
        <p:nvSpPr>
          <p:cNvPr id="8" name="テキスト プレースホルダー 4">
            <a:extLst>
              <a:ext uri="{FF2B5EF4-FFF2-40B4-BE49-F238E27FC236}">
                <a16:creationId xmlns:a16="http://schemas.microsoft.com/office/drawing/2014/main" id="{D80256D9-E39E-83D8-D493-F8A90F1DF027}"/>
              </a:ext>
            </a:extLst>
          </p:cNvPr>
          <p:cNvSpPr>
            <a:spLocks noGrp="1"/>
          </p:cNvSpPr>
          <p:nvPr>
            <p:ph type="body" sz="quarter" idx="11" hasCustomPrompt="1"/>
          </p:nvPr>
        </p:nvSpPr>
        <p:spPr>
          <a:xfrm>
            <a:off x="720000" y="1368000"/>
            <a:ext cx="12963600" cy="612000"/>
          </a:xfrm>
          <a:prstGeom prst="rect">
            <a:avLst/>
          </a:prstGeom>
        </p:spPr>
        <p:txBody>
          <a:bodyPr lIns="0" tIns="180000" rIns="0" bIns="180000"/>
          <a:lstStyle>
            <a:lvl1pPr>
              <a:defRPr sz="2800" b="1" i="0">
                <a:solidFill>
                  <a:schemeClr val="accent2"/>
                </a:solidFill>
                <a:latin typeface="Meiryo UI" panose="020B0604030504040204" pitchFamily="34" charset="-128"/>
                <a:ea typeface="Meiryo UI" panose="020B0604030504040204" pitchFamily="34" charset="-128"/>
              </a:defRPr>
            </a:lvl1pPr>
          </a:lstStyle>
          <a:p>
            <a:r>
              <a:rPr lang="en-US" altLang="ja-JP" dirty="0" err="1"/>
              <a:t>見出し:Meiryo</a:t>
            </a:r>
            <a:r>
              <a:rPr lang="en-US" altLang="ja-JP" dirty="0"/>
              <a:t> UI 28pt / </a:t>
            </a:r>
            <a:r>
              <a:rPr lang="en-US" altLang="ja-JP" dirty="0" err="1"/>
              <a:t>セグメントカラ</a:t>
            </a:r>
            <a:r>
              <a:rPr lang="en-US" altLang="ja-JP" dirty="0"/>
              <a:t>ー</a:t>
            </a:r>
          </a:p>
        </p:txBody>
      </p:sp>
    </p:spTree>
    <p:extLst>
      <p:ext uri="{BB962C8B-B14F-4D97-AF65-F5344CB8AC3E}">
        <p14:creationId xmlns:p14="http://schemas.microsoft.com/office/powerpoint/2010/main" val="2405921905"/>
      </p:ext>
    </p:extLst>
  </p:cSld>
  <p:clrMapOvr>
    <a:masterClrMapping/>
  </p:clrMapOvr>
  <p:extLst>
    <p:ext uri="{DCECCB84-F9BA-43D5-87BE-67443E8EF086}">
      <p15:sldGuideLst xmlns:p15="http://schemas.microsoft.com/office/powerpoint/2012/main">
        <p15:guide id="1" orient="horz" pos="851" userDrawn="1">
          <p15:clr>
            <a:srgbClr val="FBAE40"/>
          </p15:clr>
        </p15:guide>
        <p15:guide id="2" pos="8761" userDrawn="1">
          <p15:clr>
            <a:srgbClr val="FBAE40"/>
          </p15:clr>
        </p15:guide>
        <p15:guide id="3" orient="horz" pos="4639" userDrawn="1">
          <p15:clr>
            <a:srgbClr val="FBAE40"/>
          </p15:clr>
        </p15:guide>
        <p15:guide id="4" pos="2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経営理念">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1EB221-EEAC-2047-BA84-37C12351F2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14" name="テキスト ボックス 13">
            <a:extLst>
              <a:ext uri="{FF2B5EF4-FFF2-40B4-BE49-F238E27FC236}">
                <a16:creationId xmlns:a16="http://schemas.microsoft.com/office/drawing/2014/main" id="{37E6DD77-6327-F847-B394-33257E06E651}"/>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4" name="タイトル 3">
            <a:extLst>
              <a:ext uri="{FF2B5EF4-FFF2-40B4-BE49-F238E27FC236}">
                <a16:creationId xmlns:a16="http://schemas.microsoft.com/office/drawing/2014/main" id="{3F35CD68-C66A-494E-89D0-0EB7FC99F748}"/>
              </a:ext>
            </a:extLst>
          </p:cNvPr>
          <p:cNvSpPr>
            <a:spLocks noGrp="1"/>
          </p:cNvSpPr>
          <p:nvPr>
            <p:ph type="title" hasCustomPrompt="1"/>
          </p:nvPr>
        </p:nvSpPr>
        <p:spPr>
          <a:xfrm>
            <a:off x="496887" y="270008"/>
            <a:ext cx="13411200" cy="626110"/>
          </a:xfrm>
          <a:prstGeom prst="rect">
            <a:avLst/>
          </a:prstGeom>
        </p:spPr>
        <p:txBody>
          <a:bodyPr lIns="0" tIns="0" rIns="0" bIns="0" anchor="ctr"/>
          <a:lstStyle>
            <a:lvl1pPr>
              <a:defRPr sz="3600" b="1" i="0">
                <a:solidFill>
                  <a:schemeClr val="tx1"/>
                </a:solidFill>
                <a:latin typeface="Meiryo UI" panose="020B0604030504040204" pitchFamily="34" charset="-128"/>
                <a:ea typeface="Meiryo UI" panose="020B0604030504040204" pitchFamily="34" charset="-128"/>
              </a:defRPr>
            </a:lvl1pPr>
          </a:lstStyle>
          <a:p>
            <a:r>
              <a:rPr kumimoji="1" lang="ja-JP" altLang="en-US"/>
              <a:t>経営理念</a:t>
            </a:r>
          </a:p>
        </p:txBody>
      </p:sp>
      <p:sp>
        <p:nvSpPr>
          <p:cNvPr id="7" name="スライド番号プレースホルダー 9">
            <a:extLst>
              <a:ext uri="{FF2B5EF4-FFF2-40B4-BE49-F238E27FC236}">
                <a16:creationId xmlns:a16="http://schemas.microsoft.com/office/drawing/2014/main" id="{8CE392B0-E126-D9FF-F3D9-816D15D1D6F7}"/>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225629D7-24A9-D64F-86CB-0D6A6E78F08F}" type="slidenum">
              <a:rPr kumimoji="1" lang="en-US" altLang="ja-JP" smtClean="0"/>
              <a:pPr/>
              <a:t>‹#›</a:t>
            </a:fld>
            <a:endParaRPr kumimoji="1" lang="en-US" altLang="ja-JP" dirty="0"/>
          </a:p>
        </p:txBody>
      </p:sp>
    </p:spTree>
    <p:extLst>
      <p:ext uri="{BB962C8B-B14F-4D97-AF65-F5344CB8AC3E}">
        <p14:creationId xmlns:p14="http://schemas.microsoft.com/office/powerpoint/2010/main" val="3320152475"/>
      </p:ext>
    </p:extLst>
  </p:cSld>
  <p:clrMapOvr>
    <a:masterClrMapping/>
  </p:clrMapOvr>
  <p:extLst>
    <p:ext uri="{DCECCB84-F9BA-43D5-87BE-67443E8EF086}">
      <p15:sldGuideLst xmlns:p15="http://schemas.microsoft.com/office/powerpoint/2012/main">
        <p15:guide id="1" orient="horz" pos="851" userDrawn="1">
          <p15:clr>
            <a:srgbClr val="FBAE40"/>
          </p15:clr>
        </p15:guide>
        <p15:guide id="2" pos="8761" userDrawn="1">
          <p15:clr>
            <a:srgbClr val="FBAE40"/>
          </p15:clr>
        </p15:guide>
        <p15:guide id="3" orient="horz" pos="4639" userDrawn="1">
          <p15:clr>
            <a:srgbClr val="FBAE40"/>
          </p15:clr>
        </p15:guide>
        <p15:guide id="4" pos="29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DBED480-DB8D-E3F2-A8FD-B46B27FB10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519" y="2602240"/>
            <a:ext cx="4364068" cy="1950995"/>
          </a:xfrm>
          <a:prstGeom prst="rect">
            <a:avLst/>
          </a:prstGeom>
        </p:spPr>
      </p:pic>
    </p:spTree>
    <p:extLst>
      <p:ext uri="{BB962C8B-B14F-4D97-AF65-F5344CB8AC3E}">
        <p14:creationId xmlns:p14="http://schemas.microsoft.com/office/powerpoint/2010/main" val="22142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スライド番号プレースホルダー 9">
            <a:extLst>
              <a:ext uri="{FF2B5EF4-FFF2-40B4-BE49-F238E27FC236}">
                <a16:creationId xmlns:a16="http://schemas.microsoft.com/office/drawing/2014/main" id="{97A07057-976D-064B-8808-0B5ADC049C7F}"/>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24AEDCA4-7D12-E34A-9125-9C962139F6EA}" type="slidenum">
              <a:rPr kumimoji="1" lang="en-US" altLang="ja-JP" smtClean="0"/>
              <a:pPr/>
              <a:t>‹#›</a:t>
            </a:fld>
            <a:endParaRPr kumimoji="1" lang="en-US" altLang="ja-JP"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8" r:id="rId5"/>
    <p:sldLayoutId id="2147483670" r:id="rId6"/>
    <p:sldLayoutId id="2147483671" r:id="rId7"/>
    <p:sldLayoutId id="2147483669"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610088">
        <a:defRPr>
          <a:latin typeface="+mn-lt"/>
          <a:ea typeface="+mn-ea"/>
          <a:cs typeface="+mn-cs"/>
        </a:defRPr>
      </a:lvl2pPr>
      <a:lvl3pPr marL="1220175">
        <a:defRPr>
          <a:latin typeface="+mn-lt"/>
          <a:ea typeface="+mn-ea"/>
          <a:cs typeface="+mn-cs"/>
        </a:defRPr>
      </a:lvl3pPr>
      <a:lvl4pPr marL="1830263">
        <a:defRPr>
          <a:latin typeface="+mn-lt"/>
          <a:ea typeface="+mn-ea"/>
          <a:cs typeface="+mn-cs"/>
        </a:defRPr>
      </a:lvl4pPr>
      <a:lvl5pPr marL="2440351">
        <a:defRPr>
          <a:latin typeface="+mn-lt"/>
          <a:ea typeface="+mn-ea"/>
          <a:cs typeface="+mn-cs"/>
        </a:defRPr>
      </a:lvl5pPr>
      <a:lvl6pPr marL="3050438">
        <a:defRPr>
          <a:latin typeface="+mn-lt"/>
          <a:ea typeface="+mn-ea"/>
          <a:cs typeface="+mn-cs"/>
        </a:defRPr>
      </a:lvl6pPr>
      <a:lvl7pPr marL="3660526">
        <a:defRPr>
          <a:latin typeface="+mn-lt"/>
          <a:ea typeface="+mn-ea"/>
          <a:cs typeface="+mn-cs"/>
        </a:defRPr>
      </a:lvl7pPr>
      <a:lvl8pPr marL="4270614">
        <a:defRPr>
          <a:latin typeface="+mn-lt"/>
          <a:ea typeface="+mn-ea"/>
          <a:cs typeface="+mn-cs"/>
        </a:defRPr>
      </a:lvl8pPr>
      <a:lvl9pPr marL="4880701">
        <a:defRPr>
          <a:latin typeface="+mn-lt"/>
          <a:ea typeface="+mn-ea"/>
          <a:cs typeface="+mn-cs"/>
        </a:defRPr>
      </a:lvl9pPr>
    </p:bodyStyle>
    <p:otherStyle>
      <a:lvl1pPr marL="0">
        <a:defRPr>
          <a:latin typeface="+mn-lt"/>
          <a:ea typeface="+mn-ea"/>
          <a:cs typeface="+mn-cs"/>
        </a:defRPr>
      </a:lvl1pPr>
      <a:lvl2pPr marL="610088">
        <a:defRPr>
          <a:latin typeface="+mn-lt"/>
          <a:ea typeface="+mn-ea"/>
          <a:cs typeface="+mn-cs"/>
        </a:defRPr>
      </a:lvl2pPr>
      <a:lvl3pPr marL="1220175">
        <a:defRPr>
          <a:latin typeface="+mn-lt"/>
          <a:ea typeface="+mn-ea"/>
          <a:cs typeface="+mn-cs"/>
        </a:defRPr>
      </a:lvl3pPr>
      <a:lvl4pPr marL="1830263">
        <a:defRPr>
          <a:latin typeface="+mn-lt"/>
          <a:ea typeface="+mn-ea"/>
          <a:cs typeface="+mn-cs"/>
        </a:defRPr>
      </a:lvl4pPr>
      <a:lvl5pPr marL="2440351">
        <a:defRPr>
          <a:latin typeface="+mn-lt"/>
          <a:ea typeface="+mn-ea"/>
          <a:cs typeface="+mn-cs"/>
        </a:defRPr>
      </a:lvl5pPr>
      <a:lvl6pPr marL="3050438">
        <a:defRPr>
          <a:latin typeface="+mn-lt"/>
          <a:ea typeface="+mn-ea"/>
          <a:cs typeface="+mn-cs"/>
        </a:defRPr>
      </a:lvl6pPr>
      <a:lvl7pPr marL="3660526">
        <a:defRPr>
          <a:latin typeface="+mn-lt"/>
          <a:ea typeface="+mn-ea"/>
          <a:cs typeface="+mn-cs"/>
        </a:defRPr>
      </a:lvl7pPr>
      <a:lvl8pPr marL="4270614">
        <a:defRPr>
          <a:latin typeface="+mn-lt"/>
          <a:ea typeface="+mn-ea"/>
          <a:cs typeface="+mn-cs"/>
        </a:defRPr>
      </a:lvl8pPr>
      <a:lvl9pPr marL="488070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plyr.tidyverse.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sassy.r-sassy.org/index.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hyperlink" Target="https://cran.r-project.org/web/packages/hash/index.html"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github.com/Rdatatable/data.table?tab=readme-ov-fi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hyperlink" Target="https://pharmaforest.github.i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PharmaForest" TargetMode="External"/><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hyperlink" Target="https://pharmaverse.org/"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4.png"/><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87.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204A3-4B33-DBA0-FAFF-DDD9EF9B9459}"/>
              </a:ext>
            </a:extLst>
          </p:cNvPr>
          <p:cNvSpPr>
            <a:spLocks noGrp="1"/>
          </p:cNvSpPr>
          <p:nvPr>
            <p:ph type="title"/>
          </p:nvPr>
        </p:nvSpPr>
        <p:spPr>
          <a:xfrm>
            <a:off x="567153" y="1691724"/>
            <a:ext cx="9919887" cy="1565275"/>
          </a:xfrm>
        </p:spPr>
        <p:txBody>
          <a:bodyPr/>
          <a:lstStyle/>
          <a:p>
            <a:r>
              <a:rPr lang="en-US" altLang="ja-JP" dirty="0"/>
              <a:t>Side-by-side by Design: Pharma Data Handling with Merge, Join, Match, and Hash in R</a:t>
            </a:r>
            <a:endParaRPr kumimoji="1" lang="ja-JP" altLang="en-US" dirty="0"/>
          </a:p>
        </p:txBody>
      </p:sp>
      <p:sp>
        <p:nvSpPr>
          <p:cNvPr id="5" name="object 9">
            <a:extLst>
              <a:ext uri="{FF2B5EF4-FFF2-40B4-BE49-F238E27FC236}">
                <a16:creationId xmlns:a16="http://schemas.microsoft.com/office/drawing/2014/main" id="{45552097-158D-B6CD-A7D1-1A3FE38BAA4B}"/>
              </a:ext>
            </a:extLst>
          </p:cNvPr>
          <p:cNvSpPr txBox="1"/>
          <p:nvPr/>
        </p:nvSpPr>
        <p:spPr>
          <a:xfrm>
            <a:off x="720000" y="7292699"/>
            <a:ext cx="4367249" cy="228011"/>
          </a:xfrm>
          <a:prstGeom prst="rect">
            <a:avLst/>
          </a:prstGeom>
        </p:spPr>
        <p:txBody>
          <a:bodyPr vert="horz" wrap="square" lIns="0" tIns="0" rIns="0" bIns="0" rtlCol="0">
            <a:spAutoFit/>
          </a:bodyPr>
          <a:lstStyle/>
          <a:p>
            <a:pPr marR="6779">
              <a:lnSpc>
                <a:spcPts val="2000"/>
              </a:lnSpc>
            </a:pPr>
            <a:r>
              <a:rPr lang="en-US" altLang="ja-JP" sz="1400" dirty="0">
                <a:solidFill>
                  <a:srgbClr val="231916"/>
                </a:solidFill>
                <a:latin typeface="Meiryo UI"/>
                <a:cs typeface="Meiryo UI"/>
              </a:rPr>
              <a:t>morioka.yutaka038@eps.co.jp</a:t>
            </a:r>
            <a:endParaRPr lang="ja-JP" altLang="en-US" sz="1400" dirty="0">
              <a:solidFill>
                <a:srgbClr val="231916"/>
              </a:solidFill>
              <a:latin typeface="Meiryo UI"/>
              <a:cs typeface="Meiryo UI"/>
            </a:endParaRPr>
          </a:p>
        </p:txBody>
      </p:sp>
      <p:sp>
        <p:nvSpPr>
          <p:cNvPr id="7" name="テキスト ボックス 6">
            <a:extLst>
              <a:ext uri="{FF2B5EF4-FFF2-40B4-BE49-F238E27FC236}">
                <a16:creationId xmlns:a16="http://schemas.microsoft.com/office/drawing/2014/main" id="{E0F06D59-D1C5-0B7A-2B2F-441275DD8BF6}"/>
              </a:ext>
            </a:extLst>
          </p:cNvPr>
          <p:cNvSpPr txBox="1"/>
          <p:nvPr/>
        </p:nvSpPr>
        <p:spPr>
          <a:xfrm>
            <a:off x="720000" y="540000"/>
            <a:ext cx="2133600" cy="615553"/>
          </a:xfrm>
          <a:prstGeom prst="rect">
            <a:avLst/>
          </a:prstGeom>
          <a:noFill/>
        </p:spPr>
        <p:txBody>
          <a:bodyPr wrap="square" lIns="0" tIns="0" rIns="0" bIns="0" rtlCol="0">
            <a:spAutoFit/>
          </a:bodyPr>
          <a:lstStyle/>
          <a:p>
            <a:r>
              <a:rPr kumimoji="1" lang="en-US" altLang="ja-JP" sz="2000" dirty="0">
                <a:latin typeface="Meiryo UI" panose="020B0604030504040204" pitchFamily="34" charset="-128"/>
                <a:ea typeface="Meiryo UI" panose="020B0604030504040204" pitchFamily="34" charset="-128"/>
              </a:rPr>
              <a:t>2025-11-04</a:t>
            </a:r>
            <a:r>
              <a:rPr kumimoji="1" lang="ja-JP" altLang="en-US" sz="2000" dirty="0">
                <a:latin typeface="Meiryo UI" panose="020B0604030504040204" pitchFamily="34" charset="-128"/>
                <a:ea typeface="Meiryo UI" panose="020B0604030504040204" pitchFamily="34" charset="-128"/>
              </a:rPr>
              <a:t>　</a:t>
            </a:r>
            <a:r>
              <a:rPr kumimoji="1" lang="en-US" altLang="ja-JP" sz="2000" dirty="0">
                <a:latin typeface="Meiryo UI" panose="020B0604030504040204" pitchFamily="34" charset="-128"/>
                <a:ea typeface="Meiryo UI" panose="020B0604030504040204" pitchFamily="34" charset="-128"/>
              </a:rPr>
              <a:t>ver1.1</a:t>
            </a:r>
            <a:r>
              <a:rPr kumimoji="1" lang="ja-JP" altLang="en-US" sz="2000" dirty="0">
                <a:latin typeface="Meiryo UI" panose="020B0604030504040204" pitchFamily="34" charset="-128"/>
                <a:ea typeface="Meiryo UI" panose="020B0604030504040204" pitchFamily="34" charset="-128"/>
              </a:rPr>
              <a:t>　</a:t>
            </a:r>
          </a:p>
        </p:txBody>
      </p:sp>
      <p:sp>
        <p:nvSpPr>
          <p:cNvPr id="8" name="テキスト ボックス 7">
            <a:extLst>
              <a:ext uri="{FF2B5EF4-FFF2-40B4-BE49-F238E27FC236}">
                <a16:creationId xmlns:a16="http://schemas.microsoft.com/office/drawing/2014/main" id="{9FC04EF0-3812-5A79-08A6-52C9FA9655A3}"/>
              </a:ext>
            </a:extLst>
          </p:cNvPr>
          <p:cNvSpPr txBox="1"/>
          <p:nvPr/>
        </p:nvSpPr>
        <p:spPr>
          <a:xfrm>
            <a:off x="647366" y="6689174"/>
            <a:ext cx="7210926" cy="492443"/>
          </a:xfrm>
          <a:prstGeom prst="rect">
            <a:avLst/>
          </a:prstGeom>
          <a:noFill/>
        </p:spPr>
        <p:txBody>
          <a:bodyPr wrap="square">
            <a:spAutoFit/>
          </a:bodyPr>
          <a:lstStyle/>
          <a:p>
            <a:r>
              <a:rPr lang="en-US" altLang="ja-JP" sz="2600" b="1" i="0" dirty="0">
                <a:solidFill>
                  <a:schemeClr val="tx1"/>
                </a:solidFill>
                <a:effectLst/>
                <a:latin typeface="Times New Roman" panose="02020603050405020304" pitchFamily="18" charset="0"/>
                <a:cs typeface="Times New Roman" panose="02020603050405020304" pitchFamily="18" charset="0"/>
              </a:rPr>
              <a:t>EPS corporation</a:t>
            </a:r>
            <a:endParaRPr lang="ja-JP" altLang="en-US" sz="2600" b="1" dirty="0">
              <a:solidFill>
                <a:schemeClr val="tx1"/>
              </a:solidFill>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28F86B76-12EC-05E2-8BA2-BD4F49424018}"/>
              </a:ext>
            </a:extLst>
          </p:cNvPr>
          <p:cNvSpPr txBox="1"/>
          <p:nvPr/>
        </p:nvSpPr>
        <p:spPr>
          <a:xfrm>
            <a:off x="567153" y="5302294"/>
            <a:ext cx="7210926" cy="1077218"/>
          </a:xfrm>
          <a:prstGeom prst="rect">
            <a:avLst/>
          </a:prstGeom>
          <a:noFill/>
        </p:spPr>
        <p:txBody>
          <a:bodyPr wrap="square">
            <a:spAutoFit/>
          </a:bodyPr>
          <a:lstStyle/>
          <a:p>
            <a:r>
              <a:rPr lang="en-US" altLang="ja-JP" sz="3200" b="1" i="0" dirty="0">
                <a:solidFill>
                  <a:schemeClr val="tx1"/>
                </a:solidFill>
                <a:effectLst/>
                <a:latin typeface="Times New Roman" panose="02020603050405020304" pitchFamily="18" charset="0"/>
                <a:cs typeface="Times New Roman" panose="02020603050405020304" pitchFamily="18" charset="0"/>
              </a:rPr>
              <a:t>Yutaka Morioka</a:t>
            </a:r>
          </a:p>
          <a:p>
            <a:r>
              <a:rPr lang="en-US" altLang="ja-JP" sz="3200" b="1" dirty="0">
                <a:solidFill>
                  <a:schemeClr val="tx1"/>
                </a:solidFill>
                <a:latin typeface="Times New Roman" panose="02020603050405020304" pitchFamily="18" charset="0"/>
                <a:cs typeface="Times New Roman" panose="02020603050405020304" pitchFamily="18" charset="0"/>
              </a:rPr>
              <a:t>Yuki Nakagawa</a:t>
            </a:r>
            <a:endParaRPr lang="ja-JP" alt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31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0B9CC62-7DD1-2DCF-141F-C20502E0A43B}"/>
              </a:ext>
            </a:extLst>
          </p:cNvPr>
          <p:cNvSpPr>
            <a:spLocks noGrp="1"/>
          </p:cNvSpPr>
          <p:nvPr>
            <p:ph type="sldNum" sz="quarter" idx="4"/>
          </p:nvPr>
        </p:nvSpPr>
        <p:spPr/>
        <p:txBody>
          <a:bodyPr/>
          <a:lstStyle/>
          <a:p>
            <a:fld id="{53EB70E3-6BB6-D846-AD6B-AC9D0F4B4ED1}" type="slidenum">
              <a:rPr kumimoji="1" lang="en-US" altLang="ja-JP" smtClean="0"/>
              <a:pPr/>
              <a:t>10</a:t>
            </a:fld>
            <a:endParaRPr kumimoji="1" lang="en-US" altLang="ja-JP" dirty="0"/>
          </a:p>
        </p:txBody>
      </p:sp>
      <p:pic>
        <p:nvPicPr>
          <p:cNvPr id="7" name="図 6">
            <a:extLst>
              <a:ext uri="{FF2B5EF4-FFF2-40B4-BE49-F238E27FC236}">
                <a16:creationId xmlns:a16="http://schemas.microsoft.com/office/drawing/2014/main" id="{A4BFA0C2-0464-0264-07BA-58F8B583C1EC}"/>
              </a:ext>
            </a:extLst>
          </p:cNvPr>
          <p:cNvPicPr>
            <a:picLocks noChangeAspect="1"/>
          </p:cNvPicPr>
          <p:nvPr/>
        </p:nvPicPr>
        <p:blipFill>
          <a:blip r:embed="rId3"/>
          <a:stretch>
            <a:fillRect/>
          </a:stretch>
        </p:blipFill>
        <p:spPr>
          <a:xfrm>
            <a:off x="7202487" y="4840701"/>
            <a:ext cx="5757992" cy="3001334"/>
          </a:xfrm>
          <a:prstGeom prst="rect">
            <a:avLst/>
          </a:prstGeom>
        </p:spPr>
      </p:pic>
      <p:pic>
        <p:nvPicPr>
          <p:cNvPr id="10" name="図 9">
            <a:extLst>
              <a:ext uri="{FF2B5EF4-FFF2-40B4-BE49-F238E27FC236}">
                <a16:creationId xmlns:a16="http://schemas.microsoft.com/office/drawing/2014/main" id="{B06F9EEB-242D-D939-FA76-A9F77B908E1C}"/>
              </a:ext>
            </a:extLst>
          </p:cNvPr>
          <p:cNvPicPr>
            <a:picLocks noChangeAspect="1"/>
          </p:cNvPicPr>
          <p:nvPr/>
        </p:nvPicPr>
        <p:blipFill>
          <a:blip r:embed="rId4"/>
          <a:stretch>
            <a:fillRect/>
          </a:stretch>
        </p:blipFill>
        <p:spPr>
          <a:xfrm>
            <a:off x="976048" y="2386712"/>
            <a:ext cx="3241189" cy="2238311"/>
          </a:xfrm>
          <a:prstGeom prst="rect">
            <a:avLst/>
          </a:prstGeom>
        </p:spPr>
      </p:pic>
      <p:pic>
        <p:nvPicPr>
          <p:cNvPr id="11" name="図 10">
            <a:extLst>
              <a:ext uri="{FF2B5EF4-FFF2-40B4-BE49-F238E27FC236}">
                <a16:creationId xmlns:a16="http://schemas.microsoft.com/office/drawing/2014/main" id="{3C5BA037-6515-CE2E-ECCA-0A784126BE7B}"/>
              </a:ext>
            </a:extLst>
          </p:cNvPr>
          <p:cNvPicPr>
            <a:picLocks noChangeAspect="1"/>
          </p:cNvPicPr>
          <p:nvPr/>
        </p:nvPicPr>
        <p:blipFill>
          <a:blip r:embed="rId5"/>
          <a:stretch>
            <a:fillRect/>
          </a:stretch>
        </p:blipFill>
        <p:spPr>
          <a:xfrm>
            <a:off x="4706310" y="2386712"/>
            <a:ext cx="3644817" cy="2238311"/>
          </a:xfrm>
          <a:prstGeom prst="rect">
            <a:avLst/>
          </a:prstGeom>
        </p:spPr>
      </p:pic>
      <p:cxnSp>
        <p:nvCxnSpPr>
          <p:cNvPr id="12" name="直線コネクタ 11">
            <a:extLst>
              <a:ext uri="{FF2B5EF4-FFF2-40B4-BE49-F238E27FC236}">
                <a16:creationId xmlns:a16="http://schemas.microsoft.com/office/drawing/2014/main" id="{189909E7-39D4-2354-1D54-20BF5D58E97F}"/>
              </a:ext>
            </a:extLst>
          </p:cNvPr>
          <p:cNvCxnSpPr>
            <a:cxnSpLocks/>
          </p:cNvCxnSpPr>
          <p:nvPr/>
        </p:nvCxnSpPr>
        <p:spPr>
          <a:xfrm flipV="1">
            <a:off x="2596642" y="3336757"/>
            <a:ext cx="3707906" cy="457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344443-579A-B8C1-8DF4-0119AE244FFA}"/>
              </a:ext>
            </a:extLst>
          </p:cNvPr>
          <p:cNvCxnSpPr>
            <a:cxnSpLocks/>
          </p:cNvCxnSpPr>
          <p:nvPr/>
        </p:nvCxnSpPr>
        <p:spPr>
          <a:xfrm flipV="1">
            <a:off x="2470485" y="3794464"/>
            <a:ext cx="3834063" cy="488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61D0E08E-A4EE-2FE2-D0D9-1AA20F7622C1}"/>
              </a:ext>
            </a:extLst>
          </p:cNvPr>
          <p:cNvCxnSpPr/>
          <p:nvPr/>
        </p:nvCxnSpPr>
        <p:spPr>
          <a:xfrm>
            <a:off x="4491790" y="5080914"/>
            <a:ext cx="1812758" cy="1287801"/>
          </a:xfrm>
          <a:prstGeom prst="bentConnector3">
            <a:avLst>
              <a:gd name="adj1" fmla="val 44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5469288-22C8-747A-7028-7AD3B7154701}"/>
              </a:ext>
            </a:extLst>
          </p:cNvPr>
          <p:cNvSpPr txBox="1"/>
          <p:nvPr/>
        </p:nvSpPr>
        <p:spPr>
          <a:xfrm>
            <a:off x="611774" y="1404374"/>
            <a:ext cx="13376942" cy="523220"/>
          </a:xfrm>
          <a:prstGeom prst="rect">
            <a:avLst/>
          </a:prstGeom>
          <a:noFill/>
        </p:spPr>
        <p:txBody>
          <a:bodyPr wrap="square">
            <a:spAutoFit/>
          </a:bodyPr>
          <a:lstStyle>
            <a:defPPr>
              <a:defRPr kern="0"/>
            </a:defPPr>
            <a:lvl1pPr algn="l">
              <a:defRPr sz="2800" b="0" i="0">
                <a:solidFill>
                  <a:srgbClr val="24292E"/>
                </a:solidFill>
                <a:effectLst/>
                <a:latin typeface="Lucida Console" panose="020B0609040504020204" pitchFamily="49" charset="0"/>
              </a:defRPr>
            </a:lvl1pPr>
          </a:lstStyle>
          <a:p>
            <a:r>
              <a:rPr lang="ja-JP" altLang="en-US" dirty="0"/>
              <a:t>full_outer_joined &lt;- merge(df11, df12, by = "id", all = TRUE)</a:t>
            </a:r>
          </a:p>
        </p:txBody>
      </p:sp>
      <p:sp>
        <p:nvSpPr>
          <p:cNvPr id="2" name="タイトル 1">
            <a:extLst>
              <a:ext uri="{FF2B5EF4-FFF2-40B4-BE49-F238E27FC236}">
                <a16:creationId xmlns:a16="http://schemas.microsoft.com/office/drawing/2014/main" id="{144A88C9-C4A8-5A66-930C-5D696C6B8B81}"/>
              </a:ext>
            </a:extLst>
          </p:cNvPr>
          <p:cNvSpPr>
            <a:spLocks noGrp="1"/>
          </p:cNvSpPr>
          <p:nvPr>
            <p:ph type="title"/>
          </p:nvPr>
        </p:nvSpPr>
        <p:spPr>
          <a:xfrm>
            <a:off x="496887" y="270008"/>
            <a:ext cx="13411200" cy="626110"/>
          </a:xfrm>
        </p:spPr>
        <p:txBody>
          <a:bodyPr/>
          <a:lstStyle/>
          <a:p>
            <a:r>
              <a:rPr kumimoji="1" lang="en-US" altLang="ja-JP" b="0" dirty="0"/>
              <a:t>Full Outer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389384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1452-C05E-5DC6-C916-4F7ADF2B14BF}"/>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0485699-5FE5-49B5-EE0B-A0BE753ADE4B}"/>
              </a:ext>
            </a:extLst>
          </p:cNvPr>
          <p:cNvSpPr>
            <a:spLocks noGrp="1"/>
          </p:cNvSpPr>
          <p:nvPr>
            <p:ph type="sldNum" sz="quarter" idx="4"/>
          </p:nvPr>
        </p:nvSpPr>
        <p:spPr/>
        <p:txBody>
          <a:bodyPr/>
          <a:lstStyle/>
          <a:p>
            <a:fld id="{53EB70E3-6BB6-D846-AD6B-AC9D0F4B4ED1}" type="slidenum">
              <a:rPr kumimoji="1" lang="en-US" altLang="ja-JP" smtClean="0"/>
              <a:pPr/>
              <a:t>11</a:t>
            </a:fld>
            <a:endParaRPr kumimoji="1" lang="en-US" altLang="ja-JP" dirty="0"/>
          </a:p>
        </p:txBody>
      </p:sp>
      <p:pic>
        <p:nvPicPr>
          <p:cNvPr id="10" name="図 9">
            <a:extLst>
              <a:ext uri="{FF2B5EF4-FFF2-40B4-BE49-F238E27FC236}">
                <a16:creationId xmlns:a16="http://schemas.microsoft.com/office/drawing/2014/main" id="{0ACE8692-F72A-982E-A57C-5554E162BE16}"/>
              </a:ext>
            </a:extLst>
          </p:cNvPr>
          <p:cNvPicPr>
            <a:picLocks noChangeAspect="1"/>
          </p:cNvPicPr>
          <p:nvPr/>
        </p:nvPicPr>
        <p:blipFill>
          <a:blip r:embed="rId3"/>
          <a:stretch>
            <a:fillRect/>
          </a:stretch>
        </p:blipFill>
        <p:spPr>
          <a:xfrm>
            <a:off x="976048" y="2386712"/>
            <a:ext cx="3241189" cy="2238311"/>
          </a:xfrm>
          <a:prstGeom prst="rect">
            <a:avLst/>
          </a:prstGeom>
        </p:spPr>
      </p:pic>
      <p:pic>
        <p:nvPicPr>
          <p:cNvPr id="11" name="図 10">
            <a:extLst>
              <a:ext uri="{FF2B5EF4-FFF2-40B4-BE49-F238E27FC236}">
                <a16:creationId xmlns:a16="http://schemas.microsoft.com/office/drawing/2014/main" id="{CD57562E-6039-1E9E-EFD4-65250DC30719}"/>
              </a:ext>
            </a:extLst>
          </p:cNvPr>
          <p:cNvPicPr>
            <a:picLocks noChangeAspect="1"/>
          </p:cNvPicPr>
          <p:nvPr/>
        </p:nvPicPr>
        <p:blipFill>
          <a:blip r:embed="rId4"/>
          <a:stretch>
            <a:fillRect/>
          </a:stretch>
        </p:blipFill>
        <p:spPr>
          <a:xfrm>
            <a:off x="4706310" y="2386712"/>
            <a:ext cx="3644817" cy="2238311"/>
          </a:xfrm>
          <a:prstGeom prst="rect">
            <a:avLst/>
          </a:prstGeom>
        </p:spPr>
      </p:pic>
      <p:cxnSp>
        <p:nvCxnSpPr>
          <p:cNvPr id="14" name="コネクタ: カギ線 13">
            <a:extLst>
              <a:ext uri="{FF2B5EF4-FFF2-40B4-BE49-F238E27FC236}">
                <a16:creationId xmlns:a16="http://schemas.microsoft.com/office/drawing/2014/main" id="{4DFE4488-8F67-D24C-1E45-7FE7DC787309}"/>
              </a:ext>
            </a:extLst>
          </p:cNvPr>
          <p:cNvCxnSpPr/>
          <p:nvPr/>
        </p:nvCxnSpPr>
        <p:spPr>
          <a:xfrm>
            <a:off x="4491790" y="5080914"/>
            <a:ext cx="1812758" cy="1287801"/>
          </a:xfrm>
          <a:prstGeom prst="bentConnector3">
            <a:avLst>
              <a:gd name="adj1" fmla="val 44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BC08B71-C912-1E96-13D5-4F1614C2792B}"/>
              </a:ext>
            </a:extLst>
          </p:cNvPr>
          <p:cNvSpPr txBox="1"/>
          <p:nvPr/>
        </p:nvSpPr>
        <p:spPr>
          <a:xfrm>
            <a:off x="611774" y="1404374"/>
            <a:ext cx="13376942" cy="523220"/>
          </a:xfrm>
          <a:prstGeom prst="rect">
            <a:avLst/>
          </a:prstGeom>
          <a:noFill/>
        </p:spPr>
        <p:txBody>
          <a:bodyPr wrap="square">
            <a:spAutoFit/>
          </a:bodyPr>
          <a:lstStyle>
            <a:defPPr>
              <a:defRPr kern="0"/>
            </a:defPPr>
            <a:lvl1pPr algn="l">
              <a:defRPr sz="2800" b="0" i="0">
                <a:solidFill>
                  <a:srgbClr val="24292E"/>
                </a:solidFill>
                <a:effectLst/>
                <a:latin typeface="Lucida Console" panose="020B0609040504020204" pitchFamily="49" charset="0"/>
              </a:defRPr>
            </a:lvl1pPr>
          </a:lstStyle>
          <a:p>
            <a:r>
              <a:rPr lang="en-US" altLang="ja-JP" dirty="0" err="1"/>
              <a:t>left_joined</a:t>
            </a:r>
            <a:r>
              <a:rPr lang="en-US" altLang="ja-JP" dirty="0"/>
              <a:t> &lt;- merge(df11, df12, by = "id", </a:t>
            </a:r>
            <a:r>
              <a:rPr lang="en-US" altLang="ja-JP" dirty="0" err="1"/>
              <a:t>all.x</a:t>
            </a:r>
            <a:r>
              <a:rPr lang="en-US" altLang="ja-JP" dirty="0"/>
              <a:t> = TRUE)</a:t>
            </a:r>
            <a:endParaRPr lang="ja-JP" altLang="en-US" dirty="0"/>
          </a:p>
        </p:txBody>
      </p:sp>
      <p:pic>
        <p:nvPicPr>
          <p:cNvPr id="4" name="図 3">
            <a:extLst>
              <a:ext uri="{FF2B5EF4-FFF2-40B4-BE49-F238E27FC236}">
                <a16:creationId xmlns:a16="http://schemas.microsoft.com/office/drawing/2014/main" id="{4B013F9A-5B5D-A533-81C7-4220016BFBD4}"/>
              </a:ext>
            </a:extLst>
          </p:cNvPr>
          <p:cNvPicPr>
            <a:picLocks noChangeAspect="1"/>
          </p:cNvPicPr>
          <p:nvPr/>
        </p:nvPicPr>
        <p:blipFill>
          <a:blip r:embed="rId5"/>
          <a:stretch>
            <a:fillRect/>
          </a:stretch>
        </p:blipFill>
        <p:spPr>
          <a:xfrm>
            <a:off x="6942053" y="5212074"/>
            <a:ext cx="5715168" cy="2313281"/>
          </a:xfrm>
          <a:prstGeom prst="rect">
            <a:avLst/>
          </a:prstGeom>
        </p:spPr>
      </p:pic>
      <p:cxnSp>
        <p:nvCxnSpPr>
          <p:cNvPr id="9" name="直線矢印コネクタ 8">
            <a:extLst>
              <a:ext uri="{FF2B5EF4-FFF2-40B4-BE49-F238E27FC236}">
                <a16:creationId xmlns:a16="http://schemas.microsoft.com/office/drawing/2014/main" id="{BADE9F95-F837-BA1B-0C6A-88782944C69A}"/>
              </a:ext>
            </a:extLst>
          </p:cNvPr>
          <p:cNvCxnSpPr>
            <a:cxnSpLocks/>
          </p:cNvCxnSpPr>
          <p:nvPr/>
        </p:nvCxnSpPr>
        <p:spPr>
          <a:xfrm flipH="1">
            <a:off x="2596642" y="3329202"/>
            <a:ext cx="3050179" cy="417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78E6BE3-9BEE-8761-1292-94F0C3921784}"/>
              </a:ext>
            </a:extLst>
          </p:cNvPr>
          <p:cNvCxnSpPr>
            <a:cxnSpLocks/>
          </p:cNvCxnSpPr>
          <p:nvPr/>
        </p:nvCxnSpPr>
        <p:spPr>
          <a:xfrm flipH="1">
            <a:off x="2596642" y="3746498"/>
            <a:ext cx="3050179" cy="5541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2F02F68-B5CF-5495-4D64-112355730271}"/>
              </a:ext>
            </a:extLst>
          </p:cNvPr>
          <p:cNvSpPr>
            <a:spLocks noGrp="1"/>
          </p:cNvSpPr>
          <p:nvPr>
            <p:ph type="title"/>
          </p:nvPr>
        </p:nvSpPr>
        <p:spPr>
          <a:xfrm>
            <a:off x="496887" y="270008"/>
            <a:ext cx="13411200" cy="626110"/>
          </a:xfrm>
        </p:spPr>
        <p:txBody>
          <a:bodyPr/>
          <a:lstStyle/>
          <a:p>
            <a:r>
              <a:rPr kumimoji="1" lang="en-US" altLang="ja-JP" b="0" dirty="0"/>
              <a:t>Left Outer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129654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1EF0E8E-C2D5-A250-4DE5-02359161045F}"/>
              </a:ext>
            </a:extLst>
          </p:cNvPr>
          <p:cNvSpPr>
            <a:spLocks noGrp="1"/>
          </p:cNvSpPr>
          <p:nvPr>
            <p:ph type="sldNum" sz="quarter" idx="4"/>
          </p:nvPr>
        </p:nvSpPr>
        <p:spPr/>
        <p:txBody>
          <a:bodyPr/>
          <a:lstStyle/>
          <a:p>
            <a:fld id="{53EB70E3-6BB6-D846-AD6B-AC9D0F4B4ED1}" type="slidenum">
              <a:rPr kumimoji="1" lang="en-US" altLang="ja-JP" smtClean="0"/>
              <a:pPr/>
              <a:t>12</a:t>
            </a:fld>
            <a:endParaRPr kumimoji="1" lang="en-US" altLang="ja-JP" dirty="0"/>
          </a:p>
        </p:txBody>
      </p:sp>
      <p:pic>
        <p:nvPicPr>
          <p:cNvPr id="7" name="図 6">
            <a:extLst>
              <a:ext uri="{FF2B5EF4-FFF2-40B4-BE49-F238E27FC236}">
                <a16:creationId xmlns:a16="http://schemas.microsoft.com/office/drawing/2014/main" id="{8E4341EE-3B62-E6EE-9B35-ABD69C0A2663}"/>
              </a:ext>
            </a:extLst>
          </p:cNvPr>
          <p:cNvPicPr>
            <a:picLocks noChangeAspect="1"/>
          </p:cNvPicPr>
          <p:nvPr/>
        </p:nvPicPr>
        <p:blipFill>
          <a:blip r:embed="rId3"/>
          <a:stretch>
            <a:fillRect/>
          </a:stretch>
        </p:blipFill>
        <p:spPr>
          <a:xfrm>
            <a:off x="8021053" y="2495984"/>
            <a:ext cx="5565447" cy="4357626"/>
          </a:xfrm>
          <a:prstGeom prst="rect">
            <a:avLst/>
          </a:prstGeom>
        </p:spPr>
      </p:pic>
      <p:sp>
        <p:nvSpPr>
          <p:cNvPr id="9" name="テキスト ボックス 8">
            <a:extLst>
              <a:ext uri="{FF2B5EF4-FFF2-40B4-BE49-F238E27FC236}">
                <a16:creationId xmlns:a16="http://schemas.microsoft.com/office/drawing/2014/main" id="{A2803FE7-B785-70E4-B9B8-6C44A3620BFB}"/>
              </a:ext>
            </a:extLst>
          </p:cNvPr>
          <p:cNvSpPr txBox="1"/>
          <p:nvPr/>
        </p:nvSpPr>
        <p:spPr>
          <a:xfrm>
            <a:off x="611774" y="1404374"/>
            <a:ext cx="13376942" cy="523220"/>
          </a:xfrm>
          <a:prstGeom prst="rect">
            <a:avLst/>
          </a:prstGeom>
          <a:noFill/>
        </p:spPr>
        <p:txBody>
          <a:bodyPr wrap="square">
            <a:spAutoFit/>
          </a:bodyPr>
          <a:lstStyle>
            <a:defPPr>
              <a:defRPr kern="0"/>
            </a:defPPr>
            <a:lvl1pPr algn="l">
              <a:defRPr sz="2800" b="0" i="0">
                <a:solidFill>
                  <a:srgbClr val="24292E"/>
                </a:solidFill>
                <a:effectLst/>
                <a:latin typeface="Lucida Console" panose="020B0609040504020204" pitchFamily="49" charset="0"/>
              </a:defRPr>
            </a:lvl1pPr>
          </a:lstStyle>
          <a:p>
            <a:r>
              <a:rPr lang="en-US" altLang="ja-JP" dirty="0" err="1"/>
              <a:t>cross_joined</a:t>
            </a:r>
            <a:r>
              <a:rPr lang="en-US" altLang="ja-JP" dirty="0"/>
              <a:t> &lt;- merge(df11, df12, by = </a:t>
            </a:r>
            <a:r>
              <a:rPr lang="en-US" altLang="ja-JP" dirty="0">
                <a:highlight>
                  <a:srgbClr val="00FFFF"/>
                </a:highlight>
              </a:rPr>
              <a:t>character()</a:t>
            </a:r>
            <a:r>
              <a:rPr lang="en-US" altLang="ja-JP" dirty="0"/>
              <a:t>)</a:t>
            </a:r>
            <a:endParaRPr lang="ja-JP" altLang="en-US" dirty="0"/>
          </a:p>
        </p:txBody>
      </p:sp>
      <p:pic>
        <p:nvPicPr>
          <p:cNvPr id="10" name="図 9">
            <a:extLst>
              <a:ext uri="{FF2B5EF4-FFF2-40B4-BE49-F238E27FC236}">
                <a16:creationId xmlns:a16="http://schemas.microsoft.com/office/drawing/2014/main" id="{51FF5707-569D-A9C6-8E84-E9E3CF2A7E56}"/>
              </a:ext>
            </a:extLst>
          </p:cNvPr>
          <p:cNvPicPr>
            <a:picLocks noChangeAspect="1"/>
          </p:cNvPicPr>
          <p:nvPr/>
        </p:nvPicPr>
        <p:blipFill>
          <a:blip r:embed="rId4"/>
          <a:stretch>
            <a:fillRect/>
          </a:stretch>
        </p:blipFill>
        <p:spPr>
          <a:xfrm>
            <a:off x="0" y="2495984"/>
            <a:ext cx="3241189" cy="2238311"/>
          </a:xfrm>
          <a:prstGeom prst="rect">
            <a:avLst/>
          </a:prstGeom>
        </p:spPr>
      </p:pic>
      <p:pic>
        <p:nvPicPr>
          <p:cNvPr id="11" name="図 10">
            <a:extLst>
              <a:ext uri="{FF2B5EF4-FFF2-40B4-BE49-F238E27FC236}">
                <a16:creationId xmlns:a16="http://schemas.microsoft.com/office/drawing/2014/main" id="{D6B87F91-D54C-984E-2597-3B80787E2255}"/>
              </a:ext>
            </a:extLst>
          </p:cNvPr>
          <p:cNvPicPr>
            <a:picLocks noChangeAspect="1"/>
          </p:cNvPicPr>
          <p:nvPr/>
        </p:nvPicPr>
        <p:blipFill>
          <a:blip r:embed="rId5"/>
          <a:stretch>
            <a:fillRect/>
          </a:stretch>
        </p:blipFill>
        <p:spPr>
          <a:xfrm>
            <a:off x="3730262" y="2495984"/>
            <a:ext cx="3644817" cy="2238311"/>
          </a:xfrm>
          <a:prstGeom prst="rect">
            <a:avLst/>
          </a:prstGeom>
        </p:spPr>
      </p:pic>
      <p:cxnSp>
        <p:nvCxnSpPr>
          <p:cNvPr id="15" name="直線コネクタ 14">
            <a:extLst>
              <a:ext uri="{FF2B5EF4-FFF2-40B4-BE49-F238E27FC236}">
                <a16:creationId xmlns:a16="http://schemas.microsoft.com/office/drawing/2014/main" id="{E8E2D862-EDAE-76D9-0189-D3B6D7ED26CC}"/>
              </a:ext>
            </a:extLst>
          </p:cNvPr>
          <p:cNvCxnSpPr/>
          <p:nvPr/>
        </p:nvCxnSpPr>
        <p:spPr>
          <a:xfrm>
            <a:off x="3241189" y="3384884"/>
            <a:ext cx="4890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D5BA82-BA9F-1EAF-370E-9F684446C178}"/>
              </a:ext>
            </a:extLst>
          </p:cNvPr>
          <p:cNvCxnSpPr/>
          <p:nvPr/>
        </p:nvCxnSpPr>
        <p:spPr>
          <a:xfrm>
            <a:off x="3241189" y="3384884"/>
            <a:ext cx="489073" cy="513348"/>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直線コネクタ 18">
            <a:extLst>
              <a:ext uri="{FF2B5EF4-FFF2-40B4-BE49-F238E27FC236}">
                <a16:creationId xmlns:a16="http://schemas.microsoft.com/office/drawing/2014/main" id="{B83E5A50-FDF4-D89B-2C0F-94DEF0B0E910}"/>
              </a:ext>
            </a:extLst>
          </p:cNvPr>
          <p:cNvCxnSpPr/>
          <p:nvPr/>
        </p:nvCxnSpPr>
        <p:spPr>
          <a:xfrm>
            <a:off x="3241189" y="3384884"/>
            <a:ext cx="489073" cy="978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BB69D14-5C9A-6CEF-CC77-7382E353F4AD}"/>
              </a:ext>
            </a:extLst>
          </p:cNvPr>
          <p:cNvCxnSpPr>
            <a:cxnSpLocks/>
          </p:cNvCxnSpPr>
          <p:nvPr/>
        </p:nvCxnSpPr>
        <p:spPr>
          <a:xfrm flipV="1">
            <a:off x="3128211" y="3440792"/>
            <a:ext cx="602051" cy="433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83664A8-197B-CDDA-73A9-25CF6062E126}"/>
              </a:ext>
            </a:extLst>
          </p:cNvPr>
          <p:cNvCxnSpPr>
            <a:cxnSpLocks/>
          </p:cNvCxnSpPr>
          <p:nvPr/>
        </p:nvCxnSpPr>
        <p:spPr>
          <a:xfrm>
            <a:off x="3128211" y="3862137"/>
            <a:ext cx="602051" cy="12031"/>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直線コネクタ 27">
            <a:extLst>
              <a:ext uri="{FF2B5EF4-FFF2-40B4-BE49-F238E27FC236}">
                <a16:creationId xmlns:a16="http://schemas.microsoft.com/office/drawing/2014/main" id="{7F8A6455-C380-85B1-7122-6ECAE5115E3A}"/>
              </a:ext>
            </a:extLst>
          </p:cNvPr>
          <p:cNvCxnSpPr/>
          <p:nvPr/>
        </p:nvCxnSpPr>
        <p:spPr>
          <a:xfrm>
            <a:off x="3241189" y="3898232"/>
            <a:ext cx="489073" cy="465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4025085-1289-535C-2AC9-2B8D29A20AA3}"/>
              </a:ext>
            </a:extLst>
          </p:cNvPr>
          <p:cNvCxnSpPr/>
          <p:nvPr/>
        </p:nvCxnSpPr>
        <p:spPr>
          <a:xfrm flipV="1">
            <a:off x="3128211" y="3440792"/>
            <a:ext cx="602051" cy="922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A252A7E-0D5D-7648-86B7-743597FAEDEF}"/>
              </a:ext>
            </a:extLst>
          </p:cNvPr>
          <p:cNvCxnSpPr>
            <a:cxnSpLocks/>
          </p:cNvCxnSpPr>
          <p:nvPr/>
        </p:nvCxnSpPr>
        <p:spPr>
          <a:xfrm flipV="1">
            <a:off x="3161662" y="3950587"/>
            <a:ext cx="590561" cy="344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EC1B4DE-5724-A724-C6CC-F7CFE00801A4}"/>
              </a:ext>
            </a:extLst>
          </p:cNvPr>
          <p:cNvCxnSpPr>
            <a:cxnSpLocks/>
          </p:cNvCxnSpPr>
          <p:nvPr/>
        </p:nvCxnSpPr>
        <p:spPr>
          <a:xfrm>
            <a:off x="3108394" y="4363453"/>
            <a:ext cx="60205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BA405359-FC2E-BA89-8435-EDEC25F9FDCB}"/>
              </a:ext>
            </a:extLst>
          </p:cNvPr>
          <p:cNvSpPr>
            <a:spLocks noGrp="1"/>
          </p:cNvSpPr>
          <p:nvPr>
            <p:ph type="title"/>
          </p:nvPr>
        </p:nvSpPr>
        <p:spPr>
          <a:xfrm>
            <a:off x="496887" y="270008"/>
            <a:ext cx="13411200" cy="626110"/>
          </a:xfrm>
        </p:spPr>
        <p:txBody>
          <a:bodyPr/>
          <a:lstStyle/>
          <a:p>
            <a:r>
              <a:rPr kumimoji="1" lang="en-US" altLang="ja-JP" b="0" dirty="0"/>
              <a:t>Cross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301060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28FD0A-9C25-E9C3-68A7-AFFF65943CD4}"/>
              </a:ext>
            </a:extLst>
          </p:cNvPr>
          <p:cNvSpPr>
            <a:spLocks noGrp="1"/>
          </p:cNvSpPr>
          <p:nvPr>
            <p:ph type="sldNum" sz="quarter" idx="4"/>
          </p:nvPr>
        </p:nvSpPr>
        <p:spPr/>
        <p:txBody>
          <a:bodyPr/>
          <a:lstStyle/>
          <a:p>
            <a:fld id="{53EB70E3-6BB6-D846-AD6B-AC9D0F4B4ED1}" type="slidenum">
              <a:rPr kumimoji="1" lang="en-US" altLang="ja-JP" smtClean="0"/>
              <a:pPr/>
              <a:t>13</a:t>
            </a:fld>
            <a:endParaRPr kumimoji="1" lang="en-US" altLang="ja-JP" dirty="0"/>
          </a:p>
        </p:txBody>
      </p:sp>
      <p:sp>
        <p:nvSpPr>
          <p:cNvPr id="9" name="テキスト ボックス 8">
            <a:extLst>
              <a:ext uri="{FF2B5EF4-FFF2-40B4-BE49-F238E27FC236}">
                <a16:creationId xmlns:a16="http://schemas.microsoft.com/office/drawing/2014/main" id="{D3775686-FBC7-20D5-3FBF-1567C7A8B5B3}"/>
              </a:ext>
            </a:extLst>
          </p:cNvPr>
          <p:cNvSpPr txBox="1"/>
          <p:nvPr/>
        </p:nvSpPr>
        <p:spPr>
          <a:xfrm>
            <a:off x="172452" y="1266054"/>
            <a:ext cx="6805864" cy="3970318"/>
          </a:xfrm>
          <a:prstGeom prst="rect">
            <a:avLst/>
          </a:prstGeom>
          <a:noFill/>
          <a:ln>
            <a:solidFill>
              <a:schemeClr val="accent1"/>
            </a:solidFill>
          </a:ln>
        </p:spPr>
        <p:txBody>
          <a:bodyPr wrap="square">
            <a:spAutoFit/>
          </a:bodyPr>
          <a:lstStyle/>
          <a:p>
            <a:r>
              <a:rPr lang="en-US" altLang="ja-JP" sz="2800" dirty="0"/>
              <a:t>merge(x, y,</a:t>
            </a:r>
          </a:p>
          <a:p>
            <a:r>
              <a:rPr lang="en-US" altLang="ja-JP" sz="2800" dirty="0"/>
              <a:t>      by = intersect(names(x), names(y)),</a:t>
            </a:r>
          </a:p>
          <a:p>
            <a:r>
              <a:rPr lang="en-US" altLang="ja-JP" sz="2800" dirty="0"/>
              <a:t>      </a:t>
            </a:r>
            <a:r>
              <a:rPr lang="en-US" altLang="ja-JP" sz="2800" dirty="0" err="1"/>
              <a:t>by.x</a:t>
            </a:r>
            <a:r>
              <a:rPr lang="en-US" altLang="ja-JP" sz="2800" dirty="0"/>
              <a:t> = by, </a:t>
            </a:r>
            <a:r>
              <a:rPr lang="en-US" altLang="ja-JP" sz="2800" dirty="0" err="1"/>
              <a:t>by.y</a:t>
            </a:r>
            <a:r>
              <a:rPr lang="en-US" altLang="ja-JP" sz="2800" dirty="0"/>
              <a:t> = by,</a:t>
            </a:r>
          </a:p>
          <a:p>
            <a:r>
              <a:rPr lang="en-US" altLang="ja-JP" sz="2800" dirty="0"/>
              <a:t>      all = FALSE,</a:t>
            </a:r>
          </a:p>
          <a:p>
            <a:r>
              <a:rPr lang="en-US" altLang="ja-JP" sz="2800" dirty="0"/>
              <a:t>      </a:t>
            </a:r>
            <a:r>
              <a:rPr lang="en-US" altLang="ja-JP" sz="2800" dirty="0" err="1"/>
              <a:t>all.x</a:t>
            </a:r>
            <a:r>
              <a:rPr lang="en-US" altLang="ja-JP" sz="2800" dirty="0"/>
              <a:t> = all, </a:t>
            </a:r>
            <a:r>
              <a:rPr lang="en-US" altLang="ja-JP" sz="2800" dirty="0" err="1"/>
              <a:t>all.y</a:t>
            </a:r>
            <a:r>
              <a:rPr lang="en-US" altLang="ja-JP" sz="2800" dirty="0"/>
              <a:t> = all,</a:t>
            </a:r>
          </a:p>
          <a:p>
            <a:r>
              <a:rPr lang="en-US" altLang="ja-JP" sz="2800" dirty="0"/>
              <a:t>      sort = TRUE,</a:t>
            </a:r>
          </a:p>
          <a:p>
            <a:r>
              <a:rPr lang="en-US" altLang="ja-JP" sz="2800" dirty="0"/>
              <a:t>      suffixes = c(".x", ".y"),</a:t>
            </a:r>
          </a:p>
          <a:p>
            <a:r>
              <a:rPr lang="en-US" altLang="ja-JP" sz="2800" dirty="0"/>
              <a:t>      </a:t>
            </a:r>
            <a:r>
              <a:rPr lang="en-US" altLang="ja-JP" sz="2800" dirty="0" err="1"/>
              <a:t>incomparables</a:t>
            </a:r>
            <a:r>
              <a:rPr lang="en-US" altLang="ja-JP" sz="2800" dirty="0"/>
              <a:t> = NULL,</a:t>
            </a:r>
          </a:p>
          <a:p>
            <a:r>
              <a:rPr lang="en-US" altLang="ja-JP" sz="2800" dirty="0"/>
              <a:t>      ...)</a:t>
            </a:r>
            <a:endParaRPr lang="ja-JP" altLang="en-US" sz="2800" dirty="0"/>
          </a:p>
        </p:txBody>
      </p:sp>
      <p:pic>
        <p:nvPicPr>
          <p:cNvPr id="14" name="図 13">
            <a:extLst>
              <a:ext uri="{FF2B5EF4-FFF2-40B4-BE49-F238E27FC236}">
                <a16:creationId xmlns:a16="http://schemas.microsoft.com/office/drawing/2014/main" id="{00D0B103-79E0-8CE2-2FC0-5C10F3464569}"/>
              </a:ext>
            </a:extLst>
          </p:cNvPr>
          <p:cNvPicPr>
            <a:picLocks noChangeAspect="1"/>
          </p:cNvPicPr>
          <p:nvPr/>
        </p:nvPicPr>
        <p:blipFill>
          <a:blip r:embed="rId3"/>
          <a:stretch>
            <a:fillRect/>
          </a:stretch>
        </p:blipFill>
        <p:spPr>
          <a:xfrm>
            <a:off x="7085020" y="1078632"/>
            <a:ext cx="6464224" cy="4157740"/>
          </a:xfrm>
          <a:prstGeom prst="rect">
            <a:avLst/>
          </a:prstGeom>
        </p:spPr>
      </p:pic>
      <p:pic>
        <p:nvPicPr>
          <p:cNvPr id="18" name="図 17">
            <a:extLst>
              <a:ext uri="{FF2B5EF4-FFF2-40B4-BE49-F238E27FC236}">
                <a16:creationId xmlns:a16="http://schemas.microsoft.com/office/drawing/2014/main" id="{3BFFAC46-3D96-D66C-23FE-7397471F4C4A}"/>
              </a:ext>
            </a:extLst>
          </p:cNvPr>
          <p:cNvPicPr>
            <a:picLocks noChangeAspect="1"/>
          </p:cNvPicPr>
          <p:nvPr/>
        </p:nvPicPr>
        <p:blipFill>
          <a:blip r:embed="rId4"/>
          <a:stretch>
            <a:fillRect/>
          </a:stretch>
        </p:blipFill>
        <p:spPr>
          <a:xfrm>
            <a:off x="172452" y="5372010"/>
            <a:ext cx="13792060" cy="1975274"/>
          </a:xfrm>
          <a:prstGeom prst="rect">
            <a:avLst/>
          </a:prstGeom>
        </p:spPr>
      </p:pic>
      <p:sp>
        <p:nvSpPr>
          <p:cNvPr id="2" name="タイトル 1">
            <a:extLst>
              <a:ext uri="{FF2B5EF4-FFF2-40B4-BE49-F238E27FC236}">
                <a16:creationId xmlns:a16="http://schemas.microsoft.com/office/drawing/2014/main" id="{EE59C0FF-8A18-C034-8FAA-D8159E7E7A3D}"/>
              </a:ext>
            </a:extLst>
          </p:cNvPr>
          <p:cNvSpPr>
            <a:spLocks noGrp="1"/>
          </p:cNvSpPr>
          <p:nvPr>
            <p:ph type="title"/>
          </p:nvPr>
        </p:nvSpPr>
        <p:spPr>
          <a:xfrm>
            <a:off x="496887" y="270008"/>
            <a:ext cx="13411200" cy="626110"/>
          </a:xfrm>
        </p:spPr>
        <p:txBody>
          <a:bodyPr/>
          <a:lstStyle/>
          <a:p>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263363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8001E-C356-191B-77F3-BFD7596814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5A5E09-6243-5767-058E-EDE8F7D11252}"/>
              </a:ext>
            </a:extLst>
          </p:cNvPr>
          <p:cNvSpPr>
            <a:spLocks noGrp="1"/>
          </p:cNvSpPr>
          <p:nvPr>
            <p:ph type="title"/>
          </p:nvPr>
        </p:nvSpPr>
        <p:spPr>
          <a:xfrm>
            <a:off x="720000" y="3775006"/>
            <a:ext cx="12664612" cy="552587"/>
          </a:xfrm>
        </p:spPr>
        <p:txBody>
          <a:bodyPr/>
          <a:lstStyle/>
          <a:p>
            <a:r>
              <a:rPr kumimoji="1" lang="en-US" altLang="ja-JP" dirty="0"/>
              <a:t>SAS Merge</a:t>
            </a:r>
            <a:endParaRPr kumimoji="1" lang="ja-JP" altLang="en-US" dirty="0"/>
          </a:p>
        </p:txBody>
      </p:sp>
      <p:sp>
        <p:nvSpPr>
          <p:cNvPr id="3" name="スライド番号プレースホルダー 2">
            <a:extLst>
              <a:ext uri="{FF2B5EF4-FFF2-40B4-BE49-F238E27FC236}">
                <a16:creationId xmlns:a16="http://schemas.microsoft.com/office/drawing/2014/main" id="{4660043D-4F3B-468F-0D15-4E8758B7D89D}"/>
              </a:ext>
            </a:extLst>
          </p:cNvPr>
          <p:cNvSpPr>
            <a:spLocks noGrp="1"/>
          </p:cNvSpPr>
          <p:nvPr>
            <p:ph type="sldNum" sz="quarter" idx="4"/>
          </p:nvPr>
        </p:nvSpPr>
        <p:spPr/>
        <p:txBody>
          <a:bodyPr/>
          <a:lstStyle/>
          <a:p>
            <a:fld id="{24AEDCA4-7D12-E34A-9125-9C962139F6EA}" type="slidenum">
              <a:rPr kumimoji="1" lang="en-US" altLang="ja-JP" smtClean="0"/>
              <a:pPr/>
              <a:t>14</a:t>
            </a:fld>
            <a:endParaRPr kumimoji="1" lang="en-US" altLang="ja-JP" dirty="0"/>
          </a:p>
        </p:txBody>
      </p:sp>
    </p:spTree>
    <p:extLst>
      <p:ext uri="{BB962C8B-B14F-4D97-AF65-F5344CB8AC3E}">
        <p14:creationId xmlns:p14="http://schemas.microsoft.com/office/powerpoint/2010/main" val="82804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043B094-6251-9985-5A5B-CAD0113F6189}"/>
              </a:ext>
            </a:extLst>
          </p:cNvPr>
          <p:cNvSpPr>
            <a:spLocks noGrp="1"/>
          </p:cNvSpPr>
          <p:nvPr>
            <p:ph type="sldNum" sz="quarter" idx="4"/>
          </p:nvPr>
        </p:nvSpPr>
        <p:spPr/>
        <p:txBody>
          <a:bodyPr/>
          <a:lstStyle/>
          <a:p>
            <a:fld id="{53EB70E3-6BB6-D846-AD6B-AC9D0F4B4ED1}" type="slidenum">
              <a:rPr kumimoji="1" lang="en-US" altLang="ja-JP" smtClean="0"/>
              <a:pPr/>
              <a:t>15</a:t>
            </a:fld>
            <a:endParaRPr kumimoji="1" lang="en-US" altLang="ja-JP" dirty="0"/>
          </a:p>
        </p:txBody>
      </p:sp>
      <p:pic>
        <p:nvPicPr>
          <p:cNvPr id="7" name="図 6">
            <a:extLst>
              <a:ext uri="{FF2B5EF4-FFF2-40B4-BE49-F238E27FC236}">
                <a16:creationId xmlns:a16="http://schemas.microsoft.com/office/drawing/2014/main" id="{B25CDC3F-3B55-05AC-AFDC-AE799C774A29}"/>
              </a:ext>
            </a:extLst>
          </p:cNvPr>
          <p:cNvPicPr>
            <a:picLocks noChangeAspect="1"/>
          </p:cNvPicPr>
          <p:nvPr/>
        </p:nvPicPr>
        <p:blipFill>
          <a:blip r:embed="rId3"/>
          <a:stretch>
            <a:fillRect/>
          </a:stretch>
        </p:blipFill>
        <p:spPr>
          <a:xfrm>
            <a:off x="5018297" y="3748982"/>
            <a:ext cx="8653427" cy="1337979"/>
          </a:xfrm>
          <a:prstGeom prst="rect">
            <a:avLst/>
          </a:prstGeom>
          <a:ln>
            <a:solidFill>
              <a:schemeClr val="tx1"/>
            </a:solidFill>
          </a:ln>
        </p:spPr>
      </p:pic>
      <p:sp>
        <p:nvSpPr>
          <p:cNvPr id="9" name="テキスト ボックス 8">
            <a:extLst>
              <a:ext uri="{FF2B5EF4-FFF2-40B4-BE49-F238E27FC236}">
                <a16:creationId xmlns:a16="http://schemas.microsoft.com/office/drawing/2014/main" id="{8EA6ED2E-1783-859B-98E6-02F84DA6115A}"/>
              </a:ext>
            </a:extLst>
          </p:cNvPr>
          <p:cNvSpPr txBox="1"/>
          <p:nvPr/>
        </p:nvSpPr>
        <p:spPr>
          <a:xfrm>
            <a:off x="175804" y="1080217"/>
            <a:ext cx="7210926" cy="5262979"/>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=wk11;</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inner_join</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merge</a:t>
            </a:r>
            <a:r>
              <a:rPr lang="en-US" altLang="ja-JP" sz="2400" b="0" dirty="0">
                <a:solidFill>
                  <a:srgbClr val="000000"/>
                </a:solidFill>
                <a:latin typeface="Courier New" panose="02070309020205020404" pitchFamily="49" charset="0"/>
              </a:rPr>
              <a:t> wk11(</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=in11)</a:t>
            </a:r>
          </a:p>
          <a:p>
            <a:r>
              <a:rPr lang="en-US" altLang="ja-JP" sz="2400" b="0" dirty="0">
                <a:solidFill>
                  <a:srgbClr val="000000"/>
                </a:solidFill>
                <a:latin typeface="Courier New" panose="02070309020205020404" pitchFamily="49" charset="0"/>
              </a:rPr>
              <a:t>       wk12(</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=in22);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0" dirty="0">
                <a:solidFill>
                  <a:srgbClr val="000000"/>
                </a:solidFill>
                <a:latin typeface="Courier New" panose="02070309020205020404" pitchFamily="49" charset="0"/>
              </a:rPr>
              <a:t> </a:t>
            </a:r>
            <a:r>
              <a:rPr lang="en-US" altLang="ja-JP" sz="2400" b="1" dirty="0">
                <a:solidFill>
                  <a:srgbClr val="0000FF"/>
                </a:solidFill>
                <a:highlight>
                  <a:srgbClr val="FFFF00"/>
                </a:highlight>
                <a:latin typeface="Courier New" panose="02070309020205020404" pitchFamily="49" charset="0"/>
              </a:rPr>
              <a:t>if</a:t>
            </a:r>
            <a:r>
              <a:rPr lang="en-US" altLang="ja-JP" sz="2400" b="1" dirty="0">
                <a:solidFill>
                  <a:srgbClr val="000000"/>
                </a:solidFill>
                <a:highlight>
                  <a:srgbClr val="FFFF00"/>
                </a:highlight>
                <a:latin typeface="Courier New" panose="02070309020205020404" pitchFamily="49" charset="0"/>
              </a:rPr>
              <a:t> in11 and in22;</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p:txBody>
      </p:sp>
      <p:pic>
        <p:nvPicPr>
          <p:cNvPr id="10" name="図 9">
            <a:extLst>
              <a:ext uri="{FF2B5EF4-FFF2-40B4-BE49-F238E27FC236}">
                <a16:creationId xmlns:a16="http://schemas.microsoft.com/office/drawing/2014/main" id="{ECC950C4-A0B2-9990-D7D9-4F1928DEA71D}"/>
              </a:ext>
            </a:extLst>
          </p:cNvPr>
          <p:cNvPicPr>
            <a:picLocks noChangeAspect="1"/>
          </p:cNvPicPr>
          <p:nvPr/>
        </p:nvPicPr>
        <p:blipFill>
          <a:blip r:embed="rId4"/>
          <a:stretch>
            <a:fillRect/>
          </a:stretch>
        </p:blipFill>
        <p:spPr>
          <a:xfrm>
            <a:off x="4711408" y="1480670"/>
            <a:ext cx="4193363" cy="1534970"/>
          </a:xfrm>
          <a:prstGeom prst="rect">
            <a:avLst/>
          </a:prstGeom>
          <a:ln>
            <a:solidFill>
              <a:schemeClr val="tx1"/>
            </a:solidFill>
          </a:ln>
        </p:spPr>
      </p:pic>
      <p:pic>
        <p:nvPicPr>
          <p:cNvPr id="11" name="図 10">
            <a:extLst>
              <a:ext uri="{FF2B5EF4-FFF2-40B4-BE49-F238E27FC236}">
                <a16:creationId xmlns:a16="http://schemas.microsoft.com/office/drawing/2014/main" id="{21DC6D9E-202E-7C1C-0F94-DD966B27B0C7}"/>
              </a:ext>
            </a:extLst>
          </p:cNvPr>
          <p:cNvPicPr>
            <a:picLocks noChangeAspect="1"/>
          </p:cNvPicPr>
          <p:nvPr/>
        </p:nvPicPr>
        <p:blipFill>
          <a:blip r:embed="rId5"/>
          <a:stretch>
            <a:fillRect/>
          </a:stretch>
        </p:blipFill>
        <p:spPr>
          <a:xfrm>
            <a:off x="9345011" y="1425021"/>
            <a:ext cx="4310281" cy="1502382"/>
          </a:xfrm>
          <a:prstGeom prst="rect">
            <a:avLst/>
          </a:prstGeom>
          <a:ln>
            <a:solidFill>
              <a:schemeClr val="tx1"/>
            </a:solidFill>
          </a:ln>
        </p:spPr>
      </p:pic>
      <p:sp>
        <p:nvSpPr>
          <p:cNvPr id="2" name="タイトル 1">
            <a:extLst>
              <a:ext uri="{FF2B5EF4-FFF2-40B4-BE49-F238E27FC236}">
                <a16:creationId xmlns:a16="http://schemas.microsoft.com/office/drawing/2014/main" id="{F6FF7666-4D1C-E362-19D9-AA331D79DD01}"/>
              </a:ext>
            </a:extLst>
          </p:cNvPr>
          <p:cNvSpPr>
            <a:spLocks noGrp="1"/>
          </p:cNvSpPr>
          <p:nvPr>
            <p:ph type="title"/>
          </p:nvPr>
        </p:nvSpPr>
        <p:spPr>
          <a:xfrm>
            <a:off x="496887" y="270008"/>
            <a:ext cx="13411200" cy="626110"/>
          </a:xfrm>
        </p:spPr>
        <p:txBody>
          <a:bodyPr/>
          <a:lstStyle/>
          <a:p>
            <a:r>
              <a:rPr kumimoji="1" lang="en-US" altLang="ja-JP" b="0" dirty="0"/>
              <a:t>SAS merge – Inner Join</a:t>
            </a:r>
            <a:endParaRPr kumimoji="1" lang="ja-JP" altLang="en-US" b="0" dirty="0"/>
          </a:p>
        </p:txBody>
      </p:sp>
    </p:spTree>
    <p:extLst>
      <p:ext uri="{BB962C8B-B14F-4D97-AF65-F5344CB8AC3E}">
        <p14:creationId xmlns:p14="http://schemas.microsoft.com/office/powerpoint/2010/main" val="148628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1740-358F-7D13-3785-F2378BE47D35}"/>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33279D4-A4BB-E079-44E7-7CF8D2D26E8C}"/>
              </a:ext>
            </a:extLst>
          </p:cNvPr>
          <p:cNvSpPr>
            <a:spLocks noGrp="1"/>
          </p:cNvSpPr>
          <p:nvPr>
            <p:ph type="sldNum" sz="quarter" idx="4"/>
          </p:nvPr>
        </p:nvSpPr>
        <p:spPr/>
        <p:txBody>
          <a:bodyPr/>
          <a:lstStyle/>
          <a:p>
            <a:fld id="{53EB70E3-6BB6-D846-AD6B-AC9D0F4B4ED1}" type="slidenum">
              <a:rPr kumimoji="1" lang="en-US" altLang="ja-JP" smtClean="0"/>
              <a:pPr/>
              <a:t>16</a:t>
            </a:fld>
            <a:endParaRPr kumimoji="1" lang="en-US" altLang="ja-JP" dirty="0"/>
          </a:p>
        </p:txBody>
      </p:sp>
      <p:sp>
        <p:nvSpPr>
          <p:cNvPr id="9" name="テキスト ボックス 8">
            <a:extLst>
              <a:ext uri="{FF2B5EF4-FFF2-40B4-BE49-F238E27FC236}">
                <a16:creationId xmlns:a16="http://schemas.microsoft.com/office/drawing/2014/main" id="{8514E923-8811-6F70-6E25-099BD7DD4F92}"/>
              </a:ext>
            </a:extLst>
          </p:cNvPr>
          <p:cNvSpPr txBox="1"/>
          <p:nvPr/>
        </p:nvSpPr>
        <p:spPr>
          <a:xfrm>
            <a:off x="175804" y="1080217"/>
            <a:ext cx="7210926" cy="3046988"/>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=wk11;</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p:txBody>
      </p:sp>
      <p:pic>
        <p:nvPicPr>
          <p:cNvPr id="10" name="図 9">
            <a:extLst>
              <a:ext uri="{FF2B5EF4-FFF2-40B4-BE49-F238E27FC236}">
                <a16:creationId xmlns:a16="http://schemas.microsoft.com/office/drawing/2014/main" id="{84F6E71D-C33F-E04A-5542-1B83FEA9D771}"/>
              </a:ext>
            </a:extLst>
          </p:cNvPr>
          <p:cNvPicPr>
            <a:picLocks noChangeAspect="1"/>
          </p:cNvPicPr>
          <p:nvPr/>
        </p:nvPicPr>
        <p:blipFill>
          <a:blip r:embed="rId3"/>
          <a:stretch>
            <a:fillRect/>
          </a:stretch>
        </p:blipFill>
        <p:spPr>
          <a:xfrm>
            <a:off x="4711408" y="1480670"/>
            <a:ext cx="4193363" cy="1534970"/>
          </a:xfrm>
          <a:prstGeom prst="rect">
            <a:avLst/>
          </a:prstGeom>
          <a:ln>
            <a:solidFill>
              <a:schemeClr val="tx1"/>
            </a:solidFill>
          </a:ln>
        </p:spPr>
      </p:pic>
      <p:pic>
        <p:nvPicPr>
          <p:cNvPr id="11" name="図 10">
            <a:extLst>
              <a:ext uri="{FF2B5EF4-FFF2-40B4-BE49-F238E27FC236}">
                <a16:creationId xmlns:a16="http://schemas.microsoft.com/office/drawing/2014/main" id="{4D259929-89EC-6FEC-0847-7F1BCB6D6C67}"/>
              </a:ext>
            </a:extLst>
          </p:cNvPr>
          <p:cNvPicPr>
            <a:picLocks noChangeAspect="1"/>
          </p:cNvPicPr>
          <p:nvPr/>
        </p:nvPicPr>
        <p:blipFill>
          <a:blip r:embed="rId4"/>
          <a:stretch>
            <a:fillRect/>
          </a:stretch>
        </p:blipFill>
        <p:spPr>
          <a:xfrm>
            <a:off x="9345011" y="1425021"/>
            <a:ext cx="4310281" cy="1502382"/>
          </a:xfrm>
          <a:prstGeom prst="rect">
            <a:avLst/>
          </a:prstGeom>
          <a:ln>
            <a:solidFill>
              <a:schemeClr val="tx1"/>
            </a:solidFill>
          </a:ln>
        </p:spPr>
      </p:pic>
      <p:pic>
        <p:nvPicPr>
          <p:cNvPr id="6" name="図 5">
            <a:extLst>
              <a:ext uri="{FF2B5EF4-FFF2-40B4-BE49-F238E27FC236}">
                <a16:creationId xmlns:a16="http://schemas.microsoft.com/office/drawing/2014/main" id="{83143CDE-DF4B-971F-B569-AEEEF412E7B6}"/>
              </a:ext>
            </a:extLst>
          </p:cNvPr>
          <p:cNvPicPr>
            <a:picLocks noChangeAspect="1"/>
          </p:cNvPicPr>
          <p:nvPr/>
        </p:nvPicPr>
        <p:blipFill>
          <a:blip r:embed="rId5"/>
          <a:stretch>
            <a:fillRect/>
          </a:stretch>
        </p:blipFill>
        <p:spPr>
          <a:xfrm>
            <a:off x="5201054" y="3951458"/>
            <a:ext cx="8915823" cy="1394526"/>
          </a:xfrm>
          <a:prstGeom prst="rect">
            <a:avLst/>
          </a:prstGeom>
          <a:ln>
            <a:solidFill>
              <a:schemeClr val="tx1"/>
            </a:solidFill>
          </a:ln>
        </p:spPr>
      </p:pic>
      <p:sp>
        <p:nvSpPr>
          <p:cNvPr id="12" name="テキスト ボックス 11">
            <a:extLst>
              <a:ext uri="{FF2B5EF4-FFF2-40B4-BE49-F238E27FC236}">
                <a16:creationId xmlns:a16="http://schemas.microsoft.com/office/drawing/2014/main" id="{8C3E66A2-7070-8B61-5FEA-97413FBDA1B3}"/>
              </a:ext>
            </a:extLst>
          </p:cNvPr>
          <p:cNvSpPr txBox="1"/>
          <p:nvPr/>
        </p:nvSpPr>
        <p:spPr>
          <a:xfrm>
            <a:off x="175804" y="3951458"/>
            <a:ext cx="7210926" cy="1938992"/>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outer_join</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merge</a:t>
            </a:r>
            <a:r>
              <a:rPr lang="en-US" altLang="ja-JP" sz="2400" b="0" dirty="0">
                <a:solidFill>
                  <a:srgbClr val="000000"/>
                </a:solidFill>
                <a:latin typeface="Courier New" panose="02070309020205020404" pitchFamily="49" charset="0"/>
              </a:rPr>
              <a:t> wk11</a:t>
            </a:r>
          </a:p>
          <a:p>
            <a:r>
              <a:rPr lang="en-US" altLang="ja-JP" sz="2400" b="0" dirty="0">
                <a:solidFill>
                  <a:srgbClr val="000000"/>
                </a:solidFill>
                <a:latin typeface="Courier New" panose="02070309020205020404" pitchFamily="49" charset="0"/>
              </a:rPr>
              <a:t>       wk12;</a:t>
            </a:r>
          </a:p>
          <a:p>
            <a:r>
              <a:rPr lang="en-US" altLang="ja-JP" sz="2400" b="0" dirty="0">
                <a:solidFill>
                  <a:srgbClr val="000000"/>
                </a:solidFill>
                <a:latin typeface="Courier New" panose="02070309020205020404" pitchFamily="49" charset="0"/>
              </a:rPr>
              <a:t> </a:t>
            </a:r>
            <a:r>
              <a:rPr lang="en-US" altLang="ja-JP" sz="2400" b="1" dirty="0">
                <a:solidFill>
                  <a:srgbClr val="0000FF"/>
                </a:solidFill>
                <a:highlight>
                  <a:srgbClr val="FFFF00"/>
                </a:highlight>
                <a:latin typeface="Courier New" panose="02070309020205020404" pitchFamily="49" charset="0"/>
              </a:rPr>
              <a:t>by</a:t>
            </a:r>
            <a:r>
              <a:rPr lang="en-US" altLang="ja-JP" sz="2400" b="1" dirty="0">
                <a:solidFill>
                  <a:srgbClr val="000000"/>
                </a:solidFill>
                <a:highlight>
                  <a:srgbClr val="FFFF00"/>
                </a:highlight>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endParaRPr lang="ja-JP" altLang="en-US" sz="2400" dirty="0"/>
          </a:p>
        </p:txBody>
      </p:sp>
      <p:sp>
        <p:nvSpPr>
          <p:cNvPr id="2" name="タイトル 1">
            <a:extLst>
              <a:ext uri="{FF2B5EF4-FFF2-40B4-BE49-F238E27FC236}">
                <a16:creationId xmlns:a16="http://schemas.microsoft.com/office/drawing/2014/main" id="{F8491CCF-D437-EB2C-2539-853E6494D753}"/>
              </a:ext>
            </a:extLst>
          </p:cNvPr>
          <p:cNvSpPr>
            <a:spLocks noGrp="1"/>
          </p:cNvSpPr>
          <p:nvPr>
            <p:ph type="title"/>
          </p:nvPr>
        </p:nvSpPr>
        <p:spPr>
          <a:xfrm>
            <a:off x="496887" y="270008"/>
            <a:ext cx="13411200" cy="626110"/>
          </a:xfrm>
        </p:spPr>
        <p:txBody>
          <a:bodyPr/>
          <a:lstStyle/>
          <a:p>
            <a:r>
              <a:rPr kumimoji="1" lang="en-US" altLang="ja-JP" b="0" dirty="0"/>
              <a:t>SAS merge – Full Outer Join</a:t>
            </a:r>
            <a:endParaRPr kumimoji="1" lang="ja-JP" altLang="en-US" b="0" dirty="0"/>
          </a:p>
        </p:txBody>
      </p:sp>
    </p:spTree>
    <p:extLst>
      <p:ext uri="{BB962C8B-B14F-4D97-AF65-F5344CB8AC3E}">
        <p14:creationId xmlns:p14="http://schemas.microsoft.com/office/powerpoint/2010/main" val="2534294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9811-0AE6-DCF0-F8E1-05A6C6128C27}"/>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F20369-8B7A-D72E-4D70-2984E4718B73}"/>
              </a:ext>
            </a:extLst>
          </p:cNvPr>
          <p:cNvSpPr>
            <a:spLocks noGrp="1"/>
          </p:cNvSpPr>
          <p:nvPr>
            <p:ph type="sldNum" sz="quarter" idx="4"/>
          </p:nvPr>
        </p:nvSpPr>
        <p:spPr/>
        <p:txBody>
          <a:bodyPr/>
          <a:lstStyle/>
          <a:p>
            <a:fld id="{53EB70E3-6BB6-D846-AD6B-AC9D0F4B4ED1}" type="slidenum">
              <a:rPr kumimoji="1" lang="en-US" altLang="ja-JP" smtClean="0"/>
              <a:pPr/>
              <a:t>17</a:t>
            </a:fld>
            <a:endParaRPr kumimoji="1" lang="en-US" altLang="ja-JP" dirty="0"/>
          </a:p>
        </p:txBody>
      </p:sp>
      <p:sp>
        <p:nvSpPr>
          <p:cNvPr id="9" name="テキスト ボックス 8">
            <a:extLst>
              <a:ext uri="{FF2B5EF4-FFF2-40B4-BE49-F238E27FC236}">
                <a16:creationId xmlns:a16="http://schemas.microsoft.com/office/drawing/2014/main" id="{428FD61F-8A9B-542E-3F4D-8486FA2B2D29}"/>
              </a:ext>
            </a:extLst>
          </p:cNvPr>
          <p:cNvSpPr txBox="1"/>
          <p:nvPr/>
        </p:nvSpPr>
        <p:spPr>
          <a:xfrm>
            <a:off x="175804" y="1080217"/>
            <a:ext cx="7210926" cy="3046988"/>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=wk11;</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p:txBody>
      </p:sp>
      <p:pic>
        <p:nvPicPr>
          <p:cNvPr id="10" name="図 9">
            <a:extLst>
              <a:ext uri="{FF2B5EF4-FFF2-40B4-BE49-F238E27FC236}">
                <a16:creationId xmlns:a16="http://schemas.microsoft.com/office/drawing/2014/main" id="{82AB6E60-CDCF-9959-F697-AA47F4439454}"/>
              </a:ext>
            </a:extLst>
          </p:cNvPr>
          <p:cNvPicPr>
            <a:picLocks noChangeAspect="1"/>
          </p:cNvPicPr>
          <p:nvPr/>
        </p:nvPicPr>
        <p:blipFill>
          <a:blip r:embed="rId3"/>
          <a:stretch>
            <a:fillRect/>
          </a:stretch>
        </p:blipFill>
        <p:spPr>
          <a:xfrm>
            <a:off x="4711408" y="1480670"/>
            <a:ext cx="4193363" cy="1534970"/>
          </a:xfrm>
          <a:prstGeom prst="rect">
            <a:avLst/>
          </a:prstGeom>
          <a:ln>
            <a:solidFill>
              <a:schemeClr val="tx1"/>
            </a:solidFill>
          </a:ln>
        </p:spPr>
      </p:pic>
      <p:pic>
        <p:nvPicPr>
          <p:cNvPr id="11" name="図 10">
            <a:extLst>
              <a:ext uri="{FF2B5EF4-FFF2-40B4-BE49-F238E27FC236}">
                <a16:creationId xmlns:a16="http://schemas.microsoft.com/office/drawing/2014/main" id="{292C1FF2-E16E-8048-2061-2407C3BC8367}"/>
              </a:ext>
            </a:extLst>
          </p:cNvPr>
          <p:cNvPicPr>
            <a:picLocks noChangeAspect="1"/>
          </p:cNvPicPr>
          <p:nvPr/>
        </p:nvPicPr>
        <p:blipFill>
          <a:blip r:embed="rId4"/>
          <a:stretch>
            <a:fillRect/>
          </a:stretch>
        </p:blipFill>
        <p:spPr>
          <a:xfrm>
            <a:off x="9345011" y="1425021"/>
            <a:ext cx="4310281" cy="1502382"/>
          </a:xfrm>
          <a:prstGeom prst="rect">
            <a:avLst/>
          </a:prstGeom>
          <a:ln>
            <a:solidFill>
              <a:schemeClr val="tx1"/>
            </a:solidFill>
          </a:ln>
        </p:spPr>
      </p:pic>
      <p:sp>
        <p:nvSpPr>
          <p:cNvPr id="4" name="テキスト ボックス 3">
            <a:extLst>
              <a:ext uri="{FF2B5EF4-FFF2-40B4-BE49-F238E27FC236}">
                <a16:creationId xmlns:a16="http://schemas.microsoft.com/office/drawing/2014/main" id="{AF4D553A-3483-97DF-B249-E0D0B59BDBEC}"/>
              </a:ext>
            </a:extLst>
          </p:cNvPr>
          <p:cNvSpPr txBox="1"/>
          <p:nvPr/>
        </p:nvSpPr>
        <p:spPr>
          <a:xfrm>
            <a:off x="175804" y="3794299"/>
            <a:ext cx="7210926" cy="2585323"/>
          </a:xfrm>
          <a:prstGeom prst="rect">
            <a:avLst/>
          </a:prstGeom>
          <a:noFill/>
        </p:spPr>
        <p:txBody>
          <a:bodyPr wrap="square">
            <a:spAutoFit/>
          </a:bodyPr>
          <a:lstStyle/>
          <a:p>
            <a:endParaRPr lang="ja-JP" altLang="en-US" sz="180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left_outer_join</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merge</a:t>
            </a:r>
            <a:r>
              <a:rPr lang="en-US" altLang="ja-JP" sz="2400" b="0" dirty="0">
                <a:solidFill>
                  <a:srgbClr val="000000"/>
                </a:solidFill>
                <a:latin typeface="Courier New" panose="02070309020205020404" pitchFamily="49" charset="0"/>
              </a:rPr>
              <a:t> wk11(</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=in11)</a:t>
            </a:r>
          </a:p>
          <a:p>
            <a:r>
              <a:rPr lang="en-US" altLang="ja-JP" sz="2400" b="0" dirty="0">
                <a:solidFill>
                  <a:srgbClr val="000000"/>
                </a:solidFill>
                <a:latin typeface="Courier New" panose="02070309020205020404" pitchFamily="49" charset="0"/>
              </a:rPr>
              <a:t>       wk12(</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=in22);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0" dirty="0">
                <a:solidFill>
                  <a:srgbClr val="000000"/>
                </a:solidFill>
                <a:latin typeface="Courier New" panose="02070309020205020404" pitchFamily="49" charset="0"/>
              </a:rPr>
              <a:t> </a:t>
            </a:r>
            <a:r>
              <a:rPr lang="en-US" altLang="ja-JP" sz="2400" b="1" dirty="0">
                <a:solidFill>
                  <a:srgbClr val="0000FF"/>
                </a:solidFill>
                <a:highlight>
                  <a:srgbClr val="FFFF00"/>
                </a:highlight>
                <a:latin typeface="Courier New" panose="02070309020205020404" pitchFamily="49" charset="0"/>
              </a:rPr>
              <a:t>if</a:t>
            </a:r>
            <a:r>
              <a:rPr lang="en-US" altLang="ja-JP" sz="2400" b="1" dirty="0">
                <a:solidFill>
                  <a:srgbClr val="000000"/>
                </a:solidFill>
                <a:highlight>
                  <a:srgbClr val="FFFF00"/>
                </a:highlight>
                <a:latin typeface="Courier New" panose="02070309020205020404" pitchFamily="49" charset="0"/>
              </a:rPr>
              <a:t> in11;</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endParaRPr lang="ja-JP" altLang="en-US" sz="2400" dirty="0"/>
          </a:p>
        </p:txBody>
      </p:sp>
      <p:pic>
        <p:nvPicPr>
          <p:cNvPr id="7" name="図 6">
            <a:extLst>
              <a:ext uri="{FF2B5EF4-FFF2-40B4-BE49-F238E27FC236}">
                <a16:creationId xmlns:a16="http://schemas.microsoft.com/office/drawing/2014/main" id="{371B91AA-58AA-51A8-042A-642DB8D11D5B}"/>
              </a:ext>
            </a:extLst>
          </p:cNvPr>
          <p:cNvPicPr>
            <a:picLocks noChangeAspect="1"/>
          </p:cNvPicPr>
          <p:nvPr/>
        </p:nvPicPr>
        <p:blipFill>
          <a:blip r:embed="rId5"/>
          <a:stretch>
            <a:fillRect/>
          </a:stretch>
        </p:blipFill>
        <p:spPr>
          <a:xfrm>
            <a:off x="5362361" y="3604304"/>
            <a:ext cx="7965300" cy="1099406"/>
          </a:xfrm>
          <a:prstGeom prst="rect">
            <a:avLst/>
          </a:prstGeom>
          <a:ln>
            <a:solidFill>
              <a:schemeClr val="tx1"/>
            </a:solidFill>
          </a:ln>
        </p:spPr>
      </p:pic>
      <p:sp>
        <p:nvSpPr>
          <p:cNvPr id="2" name="タイトル 1">
            <a:extLst>
              <a:ext uri="{FF2B5EF4-FFF2-40B4-BE49-F238E27FC236}">
                <a16:creationId xmlns:a16="http://schemas.microsoft.com/office/drawing/2014/main" id="{D905E894-F218-1C75-3285-C8FAC1E128BB}"/>
              </a:ext>
            </a:extLst>
          </p:cNvPr>
          <p:cNvSpPr>
            <a:spLocks noGrp="1"/>
          </p:cNvSpPr>
          <p:nvPr>
            <p:ph type="title"/>
          </p:nvPr>
        </p:nvSpPr>
        <p:spPr>
          <a:xfrm>
            <a:off x="496887" y="270008"/>
            <a:ext cx="13411200" cy="626110"/>
          </a:xfrm>
        </p:spPr>
        <p:txBody>
          <a:bodyPr/>
          <a:lstStyle/>
          <a:p>
            <a:r>
              <a:rPr kumimoji="1" lang="en-US" altLang="ja-JP" b="0" dirty="0"/>
              <a:t>SAS merge – Left Outer Join</a:t>
            </a:r>
            <a:endParaRPr kumimoji="1" lang="ja-JP" altLang="en-US" b="0" dirty="0"/>
          </a:p>
        </p:txBody>
      </p:sp>
    </p:spTree>
    <p:extLst>
      <p:ext uri="{BB962C8B-B14F-4D97-AF65-F5344CB8AC3E}">
        <p14:creationId xmlns:p14="http://schemas.microsoft.com/office/powerpoint/2010/main" val="293859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DB41E-DD5F-9409-1C86-34396D6FE9CC}"/>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C96306E-70F3-E501-0F4D-558D9A2F71CF}"/>
              </a:ext>
            </a:extLst>
          </p:cNvPr>
          <p:cNvSpPr>
            <a:spLocks noGrp="1"/>
          </p:cNvSpPr>
          <p:nvPr>
            <p:ph type="sldNum" sz="quarter" idx="4"/>
          </p:nvPr>
        </p:nvSpPr>
        <p:spPr/>
        <p:txBody>
          <a:bodyPr/>
          <a:lstStyle/>
          <a:p>
            <a:fld id="{53EB70E3-6BB6-D846-AD6B-AC9D0F4B4ED1}" type="slidenum">
              <a:rPr kumimoji="1" lang="en-US" altLang="ja-JP" smtClean="0"/>
              <a:pPr/>
              <a:t>18</a:t>
            </a:fld>
            <a:endParaRPr kumimoji="1" lang="en-US" altLang="ja-JP" dirty="0"/>
          </a:p>
        </p:txBody>
      </p:sp>
      <p:sp>
        <p:nvSpPr>
          <p:cNvPr id="5" name="テキスト ボックス 4">
            <a:extLst>
              <a:ext uri="{FF2B5EF4-FFF2-40B4-BE49-F238E27FC236}">
                <a16:creationId xmlns:a16="http://schemas.microsoft.com/office/drawing/2014/main" id="{58006190-A6BD-B828-6913-5AFC469FCD36}"/>
              </a:ext>
            </a:extLst>
          </p:cNvPr>
          <p:cNvSpPr txBox="1"/>
          <p:nvPr/>
        </p:nvSpPr>
        <p:spPr>
          <a:xfrm>
            <a:off x="0" y="1988784"/>
            <a:ext cx="7210926" cy="2677656"/>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cross_join</a:t>
            </a:r>
            <a:r>
              <a:rPr lang="en-US" altLang="ja-JP" sz="2400" b="0" dirty="0">
                <a:solidFill>
                  <a:srgbClr val="000000"/>
                </a:solidFill>
                <a:latin typeface="Courier New" panose="02070309020205020404" pitchFamily="49" charset="0"/>
              </a:rPr>
              <a:t>;</a:t>
            </a:r>
          </a:p>
          <a:p>
            <a:r>
              <a:rPr lang="en-US" altLang="ja-JP" sz="2400" b="0" dirty="0">
                <a:solidFill>
                  <a:srgbClr val="0000FF"/>
                </a:solidFill>
                <a:latin typeface="Courier New" panose="02070309020205020404" pitchFamily="49" charset="0"/>
              </a:rPr>
              <a:t>set</a:t>
            </a:r>
            <a:r>
              <a:rPr lang="en-US" altLang="ja-JP" sz="2400" b="0" dirty="0">
                <a:solidFill>
                  <a:srgbClr val="000000"/>
                </a:solidFill>
                <a:latin typeface="Courier New" panose="02070309020205020404" pitchFamily="49" charset="0"/>
              </a:rPr>
              <a:t> wk11;</a:t>
            </a:r>
          </a:p>
          <a:p>
            <a:r>
              <a:rPr lang="pl-PL" altLang="ja-JP" sz="2400" b="0" dirty="0">
                <a:solidFill>
                  <a:srgbClr val="000000"/>
                </a:solidFill>
                <a:latin typeface="Courier New" panose="02070309020205020404" pitchFamily="49" charset="0"/>
              </a:rPr>
              <a:t> </a:t>
            </a:r>
            <a:r>
              <a:rPr lang="pl-PL" altLang="ja-JP" sz="2400" b="0" dirty="0">
                <a:solidFill>
                  <a:srgbClr val="0000FF"/>
                </a:solidFill>
                <a:latin typeface="Courier New" panose="02070309020205020404" pitchFamily="49" charset="0"/>
              </a:rPr>
              <a:t>do</a:t>
            </a:r>
            <a:r>
              <a:rPr lang="pl-PL" altLang="ja-JP" sz="2400" b="0" dirty="0">
                <a:solidFill>
                  <a:srgbClr val="000000"/>
                </a:solidFill>
                <a:latin typeface="Courier New" panose="02070309020205020404" pitchFamily="49" charset="0"/>
              </a:rPr>
              <a:t> i=</a:t>
            </a:r>
            <a:r>
              <a:rPr lang="pl-PL" altLang="ja-JP" sz="2400" b="1" dirty="0">
                <a:solidFill>
                  <a:srgbClr val="008080"/>
                </a:solidFill>
                <a:latin typeface="Courier New" panose="02070309020205020404" pitchFamily="49" charset="0"/>
              </a:rPr>
              <a:t>1</a:t>
            </a:r>
            <a:r>
              <a:rPr lang="pl-PL" altLang="ja-JP" sz="2400" b="0" dirty="0">
                <a:solidFill>
                  <a:srgbClr val="000000"/>
                </a:solidFill>
                <a:latin typeface="Courier New" panose="02070309020205020404" pitchFamily="49" charset="0"/>
              </a:rPr>
              <a:t> </a:t>
            </a:r>
            <a:r>
              <a:rPr lang="pl-PL" altLang="ja-JP" sz="2400" b="0" dirty="0">
                <a:solidFill>
                  <a:srgbClr val="0000FF"/>
                </a:solidFill>
                <a:latin typeface="Courier New" panose="02070309020205020404" pitchFamily="49" charset="0"/>
              </a:rPr>
              <a:t>to</a:t>
            </a:r>
            <a:r>
              <a:rPr lang="pl-PL" altLang="ja-JP" sz="2400" b="0" dirty="0">
                <a:solidFill>
                  <a:srgbClr val="000000"/>
                </a:solidFill>
                <a:latin typeface="Courier New" panose="02070309020205020404" pitchFamily="49" charset="0"/>
              </a:rPr>
              <a:t> wk12obs;</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set</a:t>
            </a:r>
            <a:r>
              <a:rPr lang="en-US" altLang="ja-JP" sz="2400" b="0" dirty="0">
                <a:solidFill>
                  <a:srgbClr val="000000"/>
                </a:solidFill>
                <a:latin typeface="Courier New" panose="02070309020205020404" pitchFamily="49" charset="0"/>
              </a:rPr>
              <a:t> wk12 </a:t>
            </a:r>
            <a:r>
              <a:rPr lang="en-US" altLang="ja-JP" sz="2400" b="0" dirty="0">
                <a:solidFill>
                  <a:srgbClr val="0000FF"/>
                </a:solidFill>
                <a:latin typeface="Courier New" panose="02070309020205020404" pitchFamily="49" charset="0"/>
              </a:rPr>
              <a:t>nobs</a:t>
            </a:r>
            <a:r>
              <a:rPr lang="en-US" altLang="ja-JP" sz="2400" b="0" dirty="0">
                <a:solidFill>
                  <a:srgbClr val="000000"/>
                </a:solidFill>
                <a:latin typeface="Courier New" panose="02070309020205020404" pitchFamily="49" charset="0"/>
              </a:rPr>
              <a:t>=wk12obs </a:t>
            </a:r>
            <a:r>
              <a:rPr lang="en-US" altLang="ja-JP" sz="2400" b="0" dirty="0">
                <a:solidFill>
                  <a:srgbClr val="0000FF"/>
                </a:solidFill>
                <a:latin typeface="Courier New" panose="02070309020205020404" pitchFamily="49" charset="0"/>
              </a:rPr>
              <a:t>point</a:t>
            </a:r>
            <a:r>
              <a:rPr lang="en-US" altLang="ja-JP" sz="2400" b="0" dirty="0">
                <a:solidFill>
                  <a:srgbClr val="000000"/>
                </a:solidFill>
                <a:latin typeface="Courier New" panose="02070309020205020404" pitchFamily="49" charset="0"/>
              </a:rPr>
              <a:t>=</a:t>
            </a:r>
            <a:r>
              <a:rPr lang="en-US" altLang="ja-JP" sz="2400" b="0" dirty="0" err="1">
                <a:solidFill>
                  <a:srgbClr val="000000"/>
                </a:solidFill>
                <a:latin typeface="Courier New" panose="02070309020205020404" pitchFamily="49" charset="0"/>
              </a:rPr>
              <a:t>i</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output</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end</a:t>
            </a:r>
            <a:r>
              <a:rPr lang="en-US" altLang="ja-JP" sz="2400" b="0" dirty="0">
                <a:solidFill>
                  <a:srgbClr val="000000"/>
                </a:solidFill>
                <a:latin typeface="Courier New" panose="02070309020205020404" pitchFamily="49" charset="0"/>
              </a:rPr>
              <a:t>;</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endParaRPr lang="ja-JP" altLang="en-US" sz="2400" dirty="0"/>
          </a:p>
        </p:txBody>
      </p:sp>
      <p:pic>
        <p:nvPicPr>
          <p:cNvPr id="6" name="図 5">
            <a:extLst>
              <a:ext uri="{FF2B5EF4-FFF2-40B4-BE49-F238E27FC236}">
                <a16:creationId xmlns:a16="http://schemas.microsoft.com/office/drawing/2014/main" id="{F42BB624-6E66-250E-BC78-B21356767E3A}"/>
              </a:ext>
            </a:extLst>
          </p:cNvPr>
          <p:cNvPicPr>
            <a:picLocks noChangeAspect="1"/>
          </p:cNvPicPr>
          <p:nvPr/>
        </p:nvPicPr>
        <p:blipFill>
          <a:blip r:embed="rId3"/>
          <a:stretch>
            <a:fillRect/>
          </a:stretch>
        </p:blipFill>
        <p:spPr>
          <a:xfrm>
            <a:off x="4711408" y="1480670"/>
            <a:ext cx="4193363" cy="1534970"/>
          </a:xfrm>
          <a:prstGeom prst="rect">
            <a:avLst/>
          </a:prstGeom>
          <a:ln>
            <a:solidFill>
              <a:schemeClr val="tx1"/>
            </a:solidFill>
          </a:ln>
        </p:spPr>
      </p:pic>
      <p:pic>
        <p:nvPicPr>
          <p:cNvPr id="8" name="図 7">
            <a:extLst>
              <a:ext uri="{FF2B5EF4-FFF2-40B4-BE49-F238E27FC236}">
                <a16:creationId xmlns:a16="http://schemas.microsoft.com/office/drawing/2014/main" id="{13712CFF-9F70-088B-2728-B4EBC374BC9A}"/>
              </a:ext>
            </a:extLst>
          </p:cNvPr>
          <p:cNvPicPr>
            <a:picLocks noChangeAspect="1"/>
          </p:cNvPicPr>
          <p:nvPr/>
        </p:nvPicPr>
        <p:blipFill>
          <a:blip r:embed="rId4"/>
          <a:stretch>
            <a:fillRect/>
          </a:stretch>
        </p:blipFill>
        <p:spPr>
          <a:xfrm>
            <a:off x="9345011" y="1425021"/>
            <a:ext cx="4310281" cy="1502382"/>
          </a:xfrm>
          <a:prstGeom prst="rect">
            <a:avLst/>
          </a:prstGeom>
          <a:ln>
            <a:solidFill>
              <a:schemeClr val="tx1"/>
            </a:solidFill>
          </a:ln>
        </p:spPr>
      </p:pic>
      <p:pic>
        <p:nvPicPr>
          <p:cNvPr id="13" name="図 12">
            <a:extLst>
              <a:ext uri="{FF2B5EF4-FFF2-40B4-BE49-F238E27FC236}">
                <a16:creationId xmlns:a16="http://schemas.microsoft.com/office/drawing/2014/main" id="{7D05C7FD-BEFE-B6CA-F262-6FF8093A245A}"/>
              </a:ext>
            </a:extLst>
          </p:cNvPr>
          <p:cNvPicPr>
            <a:picLocks noChangeAspect="1"/>
          </p:cNvPicPr>
          <p:nvPr/>
        </p:nvPicPr>
        <p:blipFill>
          <a:blip r:embed="rId5"/>
          <a:stretch>
            <a:fillRect/>
          </a:stretch>
        </p:blipFill>
        <p:spPr>
          <a:xfrm>
            <a:off x="4763617" y="3835725"/>
            <a:ext cx="8790187" cy="2841853"/>
          </a:xfrm>
          <a:prstGeom prst="rect">
            <a:avLst/>
          </a:prstGeom>
          <a:ln>
            <a:solidFill>
              <a:schemeClr val="tx1"/>
            </a:solidFill>
          </a:ln>
        </p:spPr>
      </p:pic>
      <p:sp>
        <p:nvSpPr>
          <p:cNvPr id="2" name="タイトル 1">
            <a:extLst>
              <a:ext uri="{FF2B5EF4-FFF2-40B4-BE49-F238E27FC236}">
                <a16:creationId xmlns:a16="http://schemas.microsoft.com/office/drawing/2014/main" id="{8E7A4767-A27F-66DD-0AA6-44B1B170D579}"/>
              </a:ext>
            </a:extLst>
          </p:cNvPr>
          <p:cNvSpPr>
            <a:spLocks noGrp="1"/>
          </p:cNvSpPr>
          <p:nvPr>
            <p:ph type="title"/>
          </p:nvPr>
        </p:nvSpPr>
        <p:spPr>
          <a:xfrm>
            <a:off x="496887" y="270008"/>
            <a:ext cx="13411200" cy="626110"/>
          </a:xfrm>
        </p:spPr>
        <p:txBody>
          <a:bodyPr/>
          <a:lstStyle/>
          <a:p>
            <a:r>
              <a:rPr kumimoji="1" lang="en-US" altLang="ja-JP" b="0" dirty="0"/>
              <a:t>SAS – Cross Join</a:t>
            </a:r>
            <a:endParaRPr kumimoji="1" lang="ja-JP" altLang="en-US" b="0" dirty="0"/>
          </a:p>
        </p:txBody>
      </p:sp>
    </p:spTree>
    <p:extLst>
      <p:ext uri="{BB962C8B-B14F-4D97-AF65-F5344CB8AC3E}">
        <p14:creationId xmlns:p14="http://schemas.microsoft.com/office/powerpoint/2010/main" val="344574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9CB6501-FCC8-8B40-BC6D-69F3E532E14D}"/>
              </a:ext>
            </a:extLst>
          </p:cNvPr>
          <p:cNvSpPr>
            <a:spLocks noGrp="1"/>
          </p:cNvSpPr>
          <p:nvPr>
            <p:ph type="sldNum" sz="quarter" idx="4"/>
          </p:nvPr>
        </p:nvSpPr>
        <p:spPr/>
        <p:txBody>
          <a:bodyPr/>
          <a:lstStyle/>
          <a:p>
            <a:fld id="{53EB70E3-6BB6-D846-AD6B-AC9D0F4B4ED1}" type="slidenum">
              <a:rPr kumimoji="1" lang="en-US" altLang="ja-JP" smtClean="0"/>
              <a:pPr/>
              <a:t>19</a:t>
            </a:fld>
            <a:endParaRPr kumimoji="1" lang="en-US" altLang="ja-JP" dirty="0"/>
          </a:p>
        </p:txBody>
      </p:sp>
      <p:sp>
        <p:nvSpPr>
          <p:cNvPr id="7" name="テキスト ボックス 6">
            <a:extLst>
              <a:ext uri="{FF2B5EF4-FFF2-40B4-BE49-F238E27FC236}">
                <a16:creationId xmlns:a16="http://schemas.microsoft.com/office/drawing/2014/main" id="{F2F51ABC-5121-9FA3-475D-12D3D3EAC644}"/>
              </a:ext>
            </a:extLst>
          </p:cNvPr>
          <p:cNvSpPr txBox="1"/>
          <p:nvPr/>
        </p:nvSpPr>
        <p:spPr>
          <a:xfrm>
            <a:off x="397042" y="1651065"/>
            <a:ext cx="5554579" cy="3139321"/>
          </a:xfrm>
          <a:prstGeom prst="rect">
            <a:avLst/>
          </a:prstGeom>
          <a:noFill/>
        </p:spPr>
        <p:txBody>
          <a:bodyPr wrap="square">
            <a:spAutoFit/>
          </a:bodyPr>
          <a:lstStyle/>
          <a:p>
            <a:pPr algn="l"/>
            <a:r>
              <a:rPr lang="en-US" altLang="ja-JP" b="0" i="0" dirty="0">
                <a:solidFill>
                  <a:srgbClr val="24292E"/>
                </a:solidFill>
                <a:effectLst/>
                <a:latin typeface="Lucida Console" panose="020B0609040504020204" pitchFamily="49" charset="0"/>
              </a:rPr>
              <a:t>df21 &lt;- </a:t>
            </a:r>
            <a:r>
              <a:rPr lang="en-US" altLang="ja-JP" b="0" i="0" dirty="0" err="1">
                <a:solidFill>
                  <a:srgbClr val="24292E"/>
                </a:solidFill>
                <a:effectLst/>
                <a:latin typeface="Lucida Console" panose="020B0609040504020204" pitchFamily="49" charset="0"/>
              </a:rPr>
              <a:t>data.</a:t>
            </a:r>
            <a:r>
              <a:rPr lang="en-US" altLang="ja-JP" b="0" i="0" dirty="0" err="1">
                <a:solidFill>
                  <a:srgbClr val="6F42C1"/>
                </a:solidFill>
                <a:effectLst/>
                <a:latin typeface="Lucida Console" panose="020B0609040504020204" pitchFamily="49" charset="0"/>
              </a:rPr>
              <a:t>frame</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id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1</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2</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3</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score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90</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80</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70</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df22 &lt;- </a:t>
            </a:r>
            <a:r>
              <a:rPr lang="en-US" altLang="ja-JP" b="0" i="0" dirty="0" err="1">
                <a:solidFill>
                  <a:srgbClr val="24292E"/>
                </a:solidFill>
                <a:effectLst/>
                <a:latin typeface="Lucida Console" panose="020B0609040504020204" pitchFamily="49" charset="0"/>
              </a:rPr>
              <a:t>data.</a:t>
            </a:r>
            <a:r>
              <a:rPr lang="en-US" altLang="ja-JP" b="0" i="0" dirty="0" err="1">
                <a:solidFill>
                  <a:srgbClr val="6F42C1"/>
                </a:solidFill>
                <a:effectLst/>
                <a:latin typeface="Lucida Console" panose="020B0609040504020204" pitchFamily="49" charset="0"/>
              </a:rPr>
              <a:t>frame</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id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2</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3</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4</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score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85</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75</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65</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merged &lt;- </a:t>
            </a:r>
            <a:r>
              <a:rPr lang="en-US" altLang="ja-JP" b="0" i="0" dirty="0">
                <a:solidFill>
                  <a:srgbClr val="6F42C1"/>
                </a:solidFill>
                <a:effectLst/>
                <a:latin typeface="Lucida Console" panose="020B0609040504020204" pitchFamily="49" charset="0"/>
              </a:rPr>
              <a:t>merge</a:t>
            </a:r>
            <a:r>
              <a:rPr lang="en-US" altLang="ja-JP" b="0" i="0" dirty="0">
                <a:solidFill>
                  <a:srgbClr val="24292E"/>
                </a:solidFill>
                <a:effectLst/>
                <a:latin typeface="Lucida Console" panose="020B0609040504020204" pitchFamily="49" charset="0"/>
              </a:rPr>
              <a:t>(df21, df22, by = </a:t>
            </a:r>
            <a:r>
              <a:rPr lang="en-US" altLang="ja-JP" b="0" i="0" dirty="0">
                <a:solidFill>
                  <a:srgbClr val="032F62"/>
                </a:solidFill>
                <a:effectLst/>
                <a:latin typeface="Lucida Console" panose="020B0609040504020204" pitchFamily="49" charset="0"/>
              </a:rPr>
              <a:t>"id"</a:t>
            </a:r>
            <a:r>
              <a:rPr lang="en-US" altLang="ja-JP" b="0" i="0" dirty="0">
                <a:solidFill>
                  <a:srgbClr val="24292E"/>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3259482F-8676-9619-DA3E-E3D409764E49}"/>
              </a:ext>
            </a:extLst>
          </p:cNvPr>
          <p:cNvPicPr>
            <a:picLocks noChangeAspect="1"/>
          </p:cNvPicPr>
          <p:nvPr/>
        </p:nvPicPr>
        <p:blipFill>
          <a:blip r:embed="rId3"/>
          <a:stretch>
            <a:fillRect/>
          </a:stretch>
        </p:blipFill>
        <p:spPr>
          <a:xfrm>
            <a:off x="274267" y="4929546"/>
            <a:ext cx="4246222" cy="1521989"/>
          </a:xfrm>
          <a:prstGeom prst="rect">
            <a:avLst/>
          </a:prstGeom>
          <a:ln>
            <a:solidFill>
              <a:schemeClr val="tx1"/>
            </a:solidFill>
          </a:ln>
        </p:spPr>
      </p:pic>
      <p:pic>
        <p:nvPicPr>
          <p:cNvPr id="11" name="図 10">
            <a:extLst>
              <a:ext uri="{FF2B5EF4-FFF2-40B4-BE49-F238E27FC236}">
                <a16:creationId xmlns:a16="http://schemas.microsoft.com/office/drawing/2014/main" id="{60DA334D-BEEF-A8FB-59A2-E4370204B660}"/>
              </a:ext>
            </a:extLst>
          </p:cNvPr>
          <p:cNvPicPr>
            <a:picLocks noChangeAspect="1"/>
          </p:cNvPicPr>
          <p:nvPr/>
        </p:nvPicPr>
        <p:blipFill>
          <a:blip r:embed="rId4"/>
          <a:stretch>
            <a:fillRect/>
          </a:stretch>
        </p:blipFill>
        <p:spPr>
          <a:xfrm>
            <a:off x="4855944" y="1317273"/>
            <a:ext cx="1933845" cy="1457528"/>
          </a:xfrm>
          <a:prstGeom prst="rect">
            <a:avLst/>
          </a:prstGeom>
          <a:ln>
            <a:solidFill>
              <a:schemeClr val="tx1"/>
            </a:solidFill>
          </a:ln>
        </p:spPr>
      </p:pic>
      <p:pic>
        <p:nvPicPr>
          <p:cNvPr id="13" name="図 12">
            <a:extLst>
              <a:ext uri="{FF2B5EF4-FFF2-40B4-BE49-F238E27FC236}">
                <a16:creationId xmlns:a16="http://schemas.microsoft.com/office/drawing/2014/main" id="{E86B6B0E-23B8-5220-B016-EF7EF4BDD776}"/>
              </a:ext>
            </a:extLst>
          </p:cNvPr>
          <p:cNvPicPr>
            <a:picLocks noChangeAspect="1"/>
          </p:cNvPicPr>
          <p:nvPr/>
        </p:nvPicPr>
        <p:blipFill>
          <a:blip r:embed="rId5"/>
          <a:stretch>
            <a:fillRect/>
          </a:stretch>
        </p:blipFill>
        <p:spPr>
          <a:xfrm>
            <a:off x="4855944" y="2876406"/>
            <a:ext cx="1905266" cy="1438476"/>
          </a:xfrm>
          <a:prstGeom prst="rect">
            <a:avLst/>
          </a:prstGeom>
          <a:ln>
            <a:solidFill>
              <a:schemeClr val="tx1"/>
            </a:solidFill>
          </a:ln>
        </p:spPr>
      </p:pic>
      <p:sp>
        <p:nvSpPr>
          <p:cNvPr id="15" name="テキスト ボックス 14">
            <a:extLst>
              <a:ext uri="{FF2B5EF4-FFF2-40B4-BE49-F238E27FC236}">
                <a16:creationId xmlns:a16="http://schemas.microsoft.com/office/drawing/2014/main" id="{062E2B6C-012F-2DCB-2CC4-10BFC6239323}"/>
              </a:ext>
            </a:extLst>
          </p:cNvPr>
          <p:cNvSpPr txBox="1"/>
          <p:nvPr/>
        </p:nvSpPr>
        <p:spPr>
          <a:xfrm>
            <a:off x="9102166" y="1016373"/>
            <a:ext cx="5302809" cy="7294305"/>
          </a:xfrm>
          <a:prstGeom prst="rect">
            <a:avLst/>
          </a:prstGeom>
          <a:noFill/>
        </p:spPr>
        <p:txBody>
          <a:bodyPr wrap="square">
            <a:spAutoFit/>
          </a:bodyPr>
          <a:lstStyle/>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wk21;</a:t>
            </a:r>
          </a:p>
          <a:p>
            <a:r>
              <a:rPr lang="en-US" altLang="ja-JP" sz="1800" b="0" dirty="0">
                <a:solidFill>
                  <a:srgbClr val="0000FF"/>
                </a:solidFill>
                <a:latin typeface="Courier New" panose="02070309020205020404" pitchFamily="49" charset="0"/>
              </a:rPr>
              <a:t>do</a:t>
            </a:r>
            <a:r>
              <a:rPr lang="en-US" altLang="ja-JP" sz="1800" b="0" dirty="0">
                <a:solidFill>
                  <a:srgbClr val="000000"/>
                </a:solidFill>
                <a:latin typeface="Courier New" panose="02070309020205020404" pitchFamily="49" charset="0"/>
              </a:rPr>
              <a:t> id = </a:t>
            </a:r>
            <a:r>
              <a:rPr lang="en-US" altLang="ja-JP" sz="1800" b="1" dirty="0">
                <a:solidFill>
                  <a:srgbClr val="008080"/>
                </a:solidFill>
                <a:latin typeface="Courier New" panose="02070309020205020404" pitchFamily="49" charset="0"/>
              </a:rPr>
              <a:t>1</a:t>
            </a:r>
            <a:r>
              <a:rPr lang="en-US" altLang="ja-JP" sz="1800" b="0" dirty="0">
                <a:solidFill>
                  <a:srgbClr val="000000"/>
                </a:solidFill>
                <a:latin typeface="Courier New" panose="02070309020205020404" pitchFamily="49" charset="0"/>
              </a:rPr>
              <a:t> , </a:t>
            </a:r>
            <a:r>
              <a:rPr lang="en-US" altLang="ja-JP" sz="1800" b="1" dirty="0">
                <a:solidFill>
                  <a:srgbClr val="008080"/>
                </a:solidFill>
                <a:latin typeface="Courier New" panose="02070309020205020404" pitchFamily="49" charset="0"/>
              </a:rPr>
              <a:t>2</a:t>
            </a:r>
            <a:r>
              <a:rPr lang="en-US" altLang="ja-JP" sz="1800" b="0" dirty="0">
                <a:solidFill>
                  <a:srgbClr val="000000"/>
                </a:solidFill>
                <a:latin typeface="Courier New" panose="02070309020205020404" pitchFamily="49" charset="0"/>
              </a:rPr>
              <a:t>, </a:t>
            </a:r>
            <a:r>
              <a:rPr lang="en-US" altLang="ja-JP" sz="1800" b="1" dirty="0">
                <a:solidFill>
                  <a:srgbClr val="008080"/>
                </a:solidFill>
                <a:latin typeface="Courier New" panose="02070309020205020404" pitchFamily="49" charset="0"/>
              </a:rPr>
              <a:t>3</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score= </a:t>
            </a:r>
            <a:r>
              <a:rPr lang="en-US" altLang="ja-JP" sz="1800" b="0" dirty="0" err="1">
                <a:solidFill>
                  <a:srgbClr val="000000"/>
                </a:solidFill>
                <a:latin typeface="Courier New" panose="02070309020205020404" pitchFamily="49" charset="0"/>
              </a:rPr>
              <a:t>choosen</a:t>
            </a:r>
            <a:r>
              <a:rPr lang="en-US" altLang="ja-JP" sz="1800" b="0" dirty="0">
                <a:solidFill>
                  <a:srgbClr val="000000"/>
                </a:solidFill>
                <a:latin typeface="Courier New" panose="02070309020205020404" pitchFamily="49" charset="0"/>
              </a:rPr>
              <a:t>(id,</a:t>
            </a:r>
            <a:r>
              <a:rPr lang="en-US" altLang="ja-JP" sz="1800" b="1" dirty="0">
                <a:solidFill>
                  <a:srgbClr val="008080"/>
                </a:solidFill>
                <a:latin typeface="Courier New" panose="02070309020205020404" pitchFamily="49" charset="0"/>
              </a:rPr>
              <a:t>90</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80</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70</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FF"/>
                </a:solidFill>
                <a:latin typeface="Courier New" panose="02070309020205020404" pitchFamily="49" charset="0"/>
              </a:rPr>
              <a:t>end</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wk22;</a:t>
            </a:r>
          </a:p>
          <a:p>
            <a:r>
              <a:rPr lang="en-US" altLang="ja-JP" sz="1800" b="0" dirty="0">
                <a:solidFill>
                  <a:srgbClr val="0000FF"/>
                </a:solidFill>
                <a:latin typeface="Courier New" panose="02070309020205020404" pitchFamily="49" charset="0"/>
              </a:rPr>
              <a:t>do</a:t>
            </a:r>
            <a:r>
              <a:rPr lang="en-US" altLang="ja-JP" sz="1800" b="0" dirty="0">
                <a:solidFill>
                  <a:srgbClr val="000000"/>
                </a:solidFill>
                <a:latin typeface="Courier New" panose="02070309020205020404" pitchFamily="49" charset="0"/>
              </a:rPr>
              <a:t> id = </a:t>
            </a:r>
            <a:r>
              <a:rPr lang="en-US" altLang="ja-JP" sz="1800" b="1" dirty="0">
                <a:solidFill>
                  <a:srgbClr val="008080"/>
                </a:solidFill>
                <a:latin typeface="Courier New" panose="02070309020205020404" pitchFamily="49" charset="0"/>
              </a:rPr>
              <a:t>2</a:t>
            </a:r>
            <a:r>
              <a:rPr lang="en-US" altLang="ja-JP" sz="1800" b="0" dirty="0">
                <a:solidFill>
                  <a:srgbClr val="000000"/>
                </a:solidFill>
                <a:latin typeface="Courier New" panose="02070309020205020404" pitchFamily="49" charset="0"/>
              </a:rPr>
              <a:t>, </a:t>
            </a:r>
            <a:r>
              <a:rPr lang="en-US" altLang="ja-JP" sz="1800" b="1" dirty="0">
                <a:solidFill>
                  <a:srgbClr val="008080"/>
                </a:solidFill>
                <a:latin typeface="Courier New" panose="02070309020205020404" pitchFamily="49" charset="0"/>
              </a:rPr>
              <a:t>3</a:t>
            </a:r>
            <a:r>
              <a:rPr lang="en-US" altLang="ja-JP" sz="1800" b="0" dirty="0">
                <a:solidFill>
                  <a:srgbClr val="000000"/>
                </a:solidFill>
                <a:latin typeface="Courier New" panose="02070309020205020404" pitchFamily="49" charset="0"/>
              </a:rPr>
              <a:t>, </a:t>
            </a:r>
            <a:r>
              <a:rPr lang="en-US" altLang="ja-JP" sz="1800" b="1" dirty="0">
                <a:solidFill>
                  <a:srgbClr val="008080"/>
                </a:solidFill>
                <a:latin typeface="Courier New" panose="02070309020205020404" pitchFamily="49" charset="0"/>
              </a:rPr>
              <a:t>4</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score = </a:t>
            </a:r>
            <a:r>
              <a:rPr lang="en-US" altLang="ja-JP" sz="1800" b="0" dirty="0" err="1">
                <a:solidFill>
                  <a:srgbClr val="000000"/>
                </a:solidFill>
                <a:latin typeface="Courier New" panose="02070309020205020404" pitchFamily="49" charset="0"/>
              </a:rPr>
              <a:t>choosen</a:t>
            </a:r>
            <a:r>
              <a:rPr lang="en-US" altLang="ja-JP" sz="1800" b="0" dirty="0">
                <a:solidFill>
                  <a:srgbClr val="000000"/>
                </a:solidFill>
                <a:latin typeface="Courier New" panose="02070309020205020404" pitchFamily="49" charset="0"/>
              </a:rPr>
              <a:t>(id-</a:t>
            </a:r>
            <a:r>
              <a:rPr lang="en-US" altLang="ja-JP" sz="1800" b="1" dirty="0">
                <a:solidFill>
                  <a:srgbClr val="008080"/>
                </a:solidFill>
                <a:latin typeface="Courier New" panose="02070309020205020404" pitchFamily="49" charset="0"/>
              </a:rPr>
              <a:t>1</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85</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75</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65</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FF"/>
                </a:solidFill>
                <a:latin typeface="Courier New" panose="02070309020205020404" pitchFamily="49" charset="0"/>
              </a:rPr>
              <a:t>end</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proc</a:t>
            </a:r>
            <a:r>
              <a:rPr lang="en-US" altLang="ja-JP" sz="1800" b="0" dirty="0">
                <a:solidFill>
                  <a:srgbClr val="000000"/>
                </a:solidFill>
                <a:latin typeface="Courier New" panose="02070309020205020404" pitchFamily="49" charset="0"/>
              </a:rPr>
              <a:t> </a:t>
            </a:r>
            <a:r>
              <a:rPr lang="en-US" altLang="ja-JP" sz="1800" b="1" dirty="0">
                <a:solidFill>
                  <a:srgbClr val="000080"/>
                </a:solidFill>
                <a:latin typeface="Courier New" panose="02070309020205020404" pitchFamily="49" charset="0"/>
              </a:rPr>
              <a:t>sort</a:t>
            </a:r>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data</a:t>
            </a:r>
            <a:r>
              <a:rPr lang="en-US" altLang="ja-JP" sz="1800" b="0" dirty="0">
                <a:solidFill>
                  <a:srgbClr val="000000"/>
                </a:solidFill>
                <a:latin typeface="Courier New" panose="02070309020205020404" pitchFamily="49" charset="0"/>
              </a:rPr>
              <a:t>=wk21;</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by</a:t>
            </a:r>
            <a:r>
              <a:rPr lang="en-US" altLang="ja-JP" sz="1800" b="0" dirty="0">
                <a:solidFill>
                  <a:srgbClr val="000000"/>
                </a:solidFill>
                <a:latin typeface="Courier New" panose="02070309020205020404" pitchFamily="49" charset="0"/>
              </a:rPr>
              <a:t> id;</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proc</a:t>
            </a:r>
            <a:r>
              <a:rPr lang="en-US" altLang="ja-JP" sz="1800" b="0" dirty="0">
                <a:solidFill>
                  <a:srgbClr val="000000"/>
                </a:solidFill>
                <a:latin typeface="Courier New" panose="02070309020205020404" pitchFamily="49" charset="0"/>
              </a:rPr>
              <a:t> </a:t>
            </a:r>
            <a:r>
              <a:rPr lang="en-US" altLang="ja-JP" sz="1800" b="1" dirty="0">
                <a:solidFill>
                  <a:srgbClr val="000080"/>
                </a:solidFill>
                <a:latin typeface="Courier New" panose="02070309020205020404" pitchFamily="49" charset="0"/>
              </a:rPr>
              <a:t>sort</a:t>
            </a:r>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data</a:t>
            </a:r>
            <a:r>
              <a:rPr lang="en-US" altLang="ja-JP" sz="1800" b="0" dirty="0">
                <a:solidFill>
                  <a:srgbClr val="000000"/>
                </a:solidFill>
                <a:latin typeface="Courier New" panose="02070309020205020404" pitchFamily="49" charset="0"/>
              </a:rPr>
              <a:t>=wk22;</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by</a:t>
            </a:r>
            <a:r>
              <a:rPr lang="en-US" altLang="ja-JP" sz="1800" b="0" dirty="0">
                <a:solidFill>
                  <a:srgbClr val="000000"/>
                </a:solidFill>
                <a:latin typeface="Courier New" panose="02070309020205020404" pitchFamily="49" charset="0"/>
              </a:rPr>
              <a:t> id;</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endParaRPr lang="ja-JP" altLang="en-US" sz="1800" b="0" dirty="0">
              <a:solidFill>
                <a:srgbClr val="000000"/>
              </a:solidFill>
              <a:latin typeface="Courier New" panose="02070309020205020404" pitchFamily="49" charset="0"/>
            </a:endParaRP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a:t>
            </a:r>
            <a:r>
              <a:rPr lang="en-US" altLang="ja-JP" sz="1800" b="0" dirty="0" err="1">
                <a:solidFill>
                  <a:srgbClr val="000000"/>
                </a:solidFill>
                <a:latin typeface="Courier New" panose="02070309020205020404" pitchFamily="49" charset="0"/>
              </a:rPr>
              <a:t>sas_merged</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merge</a:t>
            </a:r>
            <a:r>
              <a:rPr lang="en-US" altLang="ja-JP" sz="1800" b="0" dirty="0">
                <a:solidFill>
                  <a:srgbClr val="000000"/>
                </a:solidFill>
                <a:latin typeface="Courier New" panose="02070309020205020404" pitchFamily="49" charset="0"/>
              </a:rPr>
              <a:t> wk21(</a:t>
            </a:r>
            <a:r>
              <a:rPr lang="en-US" altLang="ja-JP" sz="1800" b="0" dirty="0">
                <a:solidFill>
                  <a:srgbClr val="0000FF"/>
                </a:solidFill>
                <a:latin typeface="Courier New" panose="02070309020205020404" pitchFamily="49" charset="0"/>
              </a:rPr>
              <a:t>in</a:t>
            </a:r>
            <a:r>
              <a:rPr lang="en-US" altLang="ja-JP" sz="1800" b="0" dirty="0">
                <a:solidFill>
                  <a:srgbClr val="000000"/>
                </a:solidFill>
                <a:latin typeface="Courier New" panose="02070309020205020404" pitchFamily="49" charset="0"/>
              </a:rPr>
              <a:t>=in11)</a:t>
            </a:r>
          </a:p>
          <a:p>
            <a:r>
              <a:rPr lang="en-US" altLang="ja-JP" sz="1800" b="0" dirty="0">
                <a:solidFill>
                  <a:srgbClr val="000000"/>
                </a:solidFill>
                <a:latin typeface="Courier New" panose="02070309020205020404" pitchFamily="49" charset="0"/>
              </a:rPr>
              <a:t>       wk22(</a:t>
            </a:r>
            <a:r>
              <a:rPr lang="en-US" altLang="ja-JP" sz="1800" b="0" dirty="0">
                <a:solidFill>
                  <a:srgbClr val="0000FF"/>
                </a:solidFill>
                <a:latin typeface="Courier New" panose="02070309020205020404" pitchFamily="49" charset="0"/>
              </a:rPr>
              <a:t>in</a:t>
            </a:r>
            <a:r>
              <a:rPr lang="en-US" altLang="ja-JP" sz="1800" b="0" dirty="0">
                <a:solidFill>
                  <a:srgbClr val="000000"/>
                </a:solidFill>
                <a:latin typeface="Courier New" panose="02070309020205020404" pitchFamily="49" charset="0"/>
              </a:rPr>
              <a:t>=in22);</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by</a:t>
            </a:r>
            <a:r>
              <a:rPr lang="en-US" altLang="ja-JP" sz="1800" b="0" dirty="0">
                <a:solidFill>
                  <a:srgbClr val="000000"/>
                </a:solidFill>
                <a:latin typeface="Courier New" panose="02070309020205020404" pitchFamily="49" charset="0"/>
              </a:rPr>
              <a:t> id;</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if</a:t>
            </a:r>
            <a:r>
              <a:rPr lang="en-US" altLang="ja-JP" sz="1800" b="0" dirty="0">
                <a:solidFill>
                  <a:srgbClr val="000000"/>
                </a:solidFill>
                <a:latin typeface="Courier New" panose="02070309020205020404" pitchFamily="49" charset="0"/>
              </a:rPr>
              <a:t> in11 and in22;</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p:txBody>
      </p:sp>
      <p:pic>
        <p:nvPicPr>
          <p:cNvPr id="17" name="図 16">
            <a:extLst>
              <a:ext uri="{FF2B5EF4-FFF2-40B4-BE49-F238E27FC236}">
                <a16:creationId xmlns:a16="http://schemas.microsoft.com/office/drawing/2014/main" id="{2931B628-4B1C-8457-C3E1-DF5C771C9CE4}"/>
              </a:ext>
            </a:extLst>
          </p:cNvPr>
          <p:cNvPicPr>
            <a:picLocks noChangeAspect="1"/>
          </p:cNvPicPr>
          <p:nvPr/>
        </p:nvPicPr>
        <p:blipFill>
          <a:blip r:embed="rId6"/>
          <a:stretch>
            <a:fillRect/>
          </a:stretch>
        </p:blipFill>
        <p:spPr>
          <a:xfrm>
            <a:off x="4520489" y="6397516"/>
            <a:ext cx="4642067" cy="1521989"/>
          </a:xfrm>
          <a:prstGeom prst="rect">
            <a:avLst/>
          </a:prstGeom>
          <a:ln>
            <a:solidFill>
              <a:schemeClr val="tx1"/>
            </a:solidFill>
          </a:ln>
        </p:spPr>
      </p:pic>
      <p:sp>
        <p:nvSpPr>
          <p:cNvPr id="2" name="タイトル 1">
            <a:extLst>
              <a:ext uri="{FF2B5EF4-FFF2-40B4-BE49-F238E27FC236}">
                <a16:creationId xmlns:a16="http://schemas.microsoft.com/office/drawing/2014/main" id="{BE7CD525-D782-7668-F2D9-836F3091FB7E}"/>
              </a:ext>
            </a:extLst>
          </p:cNvPr>
          <p:cNvSpPr>
            <a:spLocks noGrp="1"/>
          </p:cNvSpPr>
          <p:nvPr>
            <p:ph type="title"/>
          </p:nvPr>
        </p:nvSpPr>
        <p:spPr>
          <a:xfrm>
            <a:off x="496887" y="270008"/>
            <a:ext cx="13411200" cy="626110"/>
          </a:xfrm>
        </p:spPr>
        <p:txBody>
          <a:bodyPr/>
          <a:lstStyle/>
          <a:p>
            <a:r>
              <a:rPr kumimoji="1" lang="en-US" altLang="ja-JP" b="0" dirty="0" err="1"/>
              <a:t>R.Base</a:t>
            </a:r>
            <a:r>
              <a:rPr kumimoji="1" lang="en-US" altLang="ja-JP" b="0" dirty="0"/>
              <a:t> merge VS SAS merge</a:t>
            </a:r>
            <a:endParaRPr kumimoji="1" lang="ja-JP" altLang="en-US" b="0" dirty="0"/>
          </a:p>
        </p:txBody>
      </p:sp>
    </p:spTree>
    <p:extLst>
      <p:ext uri="{BB962C8B-B14F-4D97-AF65-F5344CB8AC3E}">
        <p14:creationId xmlns:p14="http://schemas.microsoft.com/office/powerpoint/2010/main" val="392861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13E2339-8E01-E0D9-444C-5CC5DD35F551}"/>
              </a:ext>
            </a:extLst>
          </p:cNvPr>
          <p:cNvSpPr>
            <a:spLocks noGrp="1"/>
          </p:cNvSpPr>
          <p:nvPr>
            <p:ph type="sldNum" sz="quarter" idx="4"/>
          </p:nvPr>
        </p:nvSpPr>
        <p:spPr/>
        <p:txBody>
          <a:bodyPr/>
          <a:lstStyle/>
          <a:p>
            <a:fld id="{24AEDCA4-7D12-E34A-9125-9C962139F6EA}" type="slidenum">
              <a:rPr kumimoji="1" lang="en-US" altLang="ja-JP" smtClean="0"/>
              <a:pPr/>
              <a:t>2</a:t>
            </a:fld>
            <a:endParaRPr kumimoji="1" lang="en-US" altLang="ja-JP" dirty="0"/>
          </a:p>
        </p:txBody>
      </p:sp>
      <p:pic>
        <p:nvPicPr>
          <p:cNvPr id="6" name="図 5">
            <a:extLst>
              <a:ext uri="{FF2B5EF4-FFF2-40B4-BE49-F238E27FC236}">
                <a16:creationId xmlns:a16="http://schemas.microsoft.com/office/drawing/2014/main" id="{74333330-4678-7138-8C49-3BCAA10E90BA}"/>
              </a:ext>
            </a:extLst>
          </p:cNvPr>
          <p:cNvPicPr>
            <a:picLocks noChangeAspect="1"/>
          </p:cNvPicPr>
          <p:nvPr/>
        </p:nvPicPr>
        <p:blipFill>
          <a:blip r:embed="rId3"/>
          <a:stretch>
            <a:fillRect/>
          </a:stretch>
        </p:blipFill>
        <p:spPr>
          <a:xfrm>
            <a:off x="251597" y="287572"/>
            <a:ext cx="2890118" cy="3434198"/>
          </a:xfrm>
          <a:prstGeom prst="rect">
            <a:avLst/>
          </a:prstGeom>
        </p:spPr>
      </p:pic>
      <p:sp>
        <p:nvSpPr>
          <p:cNvPr id="14" name="テキスト ボックス 13">
            <a:extLst>
              <a:ext uri="{FF2B5EF4-FFF2-40B4-BE49-F238E27FC236}">
                <a16:creationId xmlns:a16="http://schemas.microsoft.com/office/drawing/2014/main" id="{5953714E-7790-4207-7645-EB88DA9B25C9}"/>
              </a:ext>
            </a:extLst>
          </p:cNvPr>
          <p:cNvSpPr txBox="1"/>
          <p:nvPr/>
        </p:nvSpPr>
        <p:spPr>
          <a:xfrm>
            <a:off x="3392239" y="183095"/>
            <a:ext cx="10367035" cy="4062651"/>
          </a:xfrm>
          <a:prstGeom prst="rect">
            <a:avLst/>
          </a:prstGeom>
          <a:noFill/>
        </p:spPr>
        <p:txBody>
          <a:bodyPr wrap="square">
            <a:spAutoFit/>
          </a:bodyPr>
          <a:lstStyle/>
          <a:p>
            <a:r>
              <a:rPr lang="en-US" altLang="ja-JP" sz="2400" b="1" dirty="0"/>
              <a:t>Yutaka Morioka</a:t>
            </a:r>
          </a:p>
          <a:p>
            <a:r>
              <a:rPr lang="en-US" altLang="ja-JP" sz="2400" dirty="0"/>
              <a:t>Title: SAS Guru</a:t>
            </a:r>
          </a:p>
          <a:p>
            <a:r>
              <a:rPr lang="en-US" altLang="ja-JP" sz="2400" dirty="0"/>
              <a:t>Organization: EPS Corporation</a:t>
            </a:r>
          </a:p>
          <a:p>
            <a:endParaRPr lang="en-US" altLang="ja-JP" dirty="0"/>
          </a:p>
          <a:p>
            <a:r>
              <a:rPr lang="en-US" altLang="ja-JP" sz="2400" dirty="0"/>
              <a:t>A SAS programmer based in Japan and clinical data scientist. I actively disseminate SAS programming techniques from introductory to advanced levels and have presented at international and regional conferences including SAS Global Forum, CDISC Interchange Japan, Phuse Japan SDE, and </a:t>
            </a:r>
            <a:r>
              <a:rPr lang="en-US" altLang="ja-JP" sz="2400" dirty="0" err="1"/>
              <a:t>PharmaSUG</a:t>
            </a:r>
            <a:r>
              <a:rPr lang="en-US" altLang="ja-JP" sz="2400" dirty="0"/>
              <a:t> SDE. As an organizer of the SAS User’s Group in Japan, I also focus on fostering collaboration between SAS and R programmers, aiming to create synergy across both communities.</a:t>
            </a:r>
            <a:endParaRPr lang="ja-JP" altLang="en-US" sz="2400" dirty="0"/>
          </a:p>
        </p:txBody>
      </p:sp>
      <p:pic>
        <p:nvPicPr>
          <p:cNvPr id="4" name="図 3">
            <a:extLst>
              <a:ext uri="{FF2B5EF4-FFF2-40B4-BE49-F238E27FC236}">
                <a16:creationId xmlns:a16="http://schemas.microsoft.com/office/drawing/2014/main" id="{3EBBD653-34F7-6843-AAB9-BE0CCD72EAE3}"/>
              </a:ext>
            </a:extLst>
          </p:cNvPr>
          <p:cNvPicPr>
            <a:picLocks noChangeAspect="1"/>
          </p:cNvPicPr>
          <p:nvPr/>
        </p:nvPicPr>
        <p:blipFill>
          <a:blip r:embed="rId4"/>
          <a:stretch>
            <a:fillRect/>
          </a:stretch>
        </p:blipFill>
        <p:spPr>
          <a:xfrm>
            <a:off x="189468" y="3975157"/>
            <a:ext cx="2952247" cy="3187643"/>
          </a:xfrm>
          <a:prstGeom prst="rect">
            <a:avLst/>
          </a:prstGeom>
        </p:spPr>
      </p:pic>
      <p:sp>
        <p:nvSpPr>
          <p:cNvPr id="9" name="テキスト ボックス 8">
            <a:extLst>
              <a:ext uri="{FF2B5EF4-FFF2-40B4-BE49-F238E27FC236}">
                <a16:creationId xmlns:a16="http://schemas.microsoft.com/office/drawing/2014/main" id="{37E474AC-59E4-E101-ACD7-428F20DC9D29}"/>
              </a:ext>
            </a:extLst>
          </p:cNvPr>
          <p:cNvSpPr txBox="1"/>
          <p:nvPr/>
        </p:nvSpPr>
        <p:spPr>
          <a:xfrm>
            <a:off x="3392239" y="4775825"/>
            <a:ext cx="10367035" cy="2677656"/>
          </a:xfrm>
          <a:prstGeom prst="rect">
            <a:avLst/>
          </a:prstGeom>
          <a:noFill/>
        </p:spPr>
        <p:txBody>
          <a:bodyPr wrap="square">
            <a:spAutoFit/>
          </a:bodyPr>
          <a:lstStyle>
            <a:defPPr>
              <a:defRPr kern="0"/>
            </a:defPPr>
            <a:lvl1pPr>
              <a:defRPr sz="2400"/>
            </a:lvl1pPr>
          </a:lstStyle>
          <a:p>
            <a:r>
              <a:rPr lang="en-US" altLang="ja-JP" b="1" dirty="0"/>
              <a:t>Yuki Nakagawa</a:t>
            </a:r>
          </a:p>
          <a:p>
            <a:r>
              <a:rPr lang="en-US" altLang="ja-JP" dirty="0"/>
              <a:t>Title: SAS Programmer / Biostatistician</a:t>
            </a:r>
          </a:p>
          <a:p>
            <a:r>
              <a:rPr lang="en-US" altLang="ja-JP" dirty="0"/>
              <a:t>Organization: EPS Corporation</a:t>
            </a:r>
          </a:p>
          <a:p>
            <a:endParaRPr lang="en-US" altLang="ja-JP" dirty="0"/>
          </a:p>
          <a:p>
            <a:r>
              <a:rPr lang="en-US" altLang="ja-JP" dirty="0"/>
              <a:t>Since joining the Statistical Analysis Department of EPS Corporation in 2019, Yuki Nakagawa has been engaged in clinical trials service from SDTM to statistical analyses as the SAS Programmer and biostatistician.</a:t>
            </a:r>
          </a:p>
        </p:txBody>
      </p:sp>
    </p:spTree>
    <p:extLst>
      <p:ext uri="{BB962C8B-B14F-4D97-AF65-F5344CB8AC3E}">
        <p14:creationId xmlns:p14="http://schemas.microsoft.com/office/powerpoint/2010/main" val="1388977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FE0BF1-093F-C115-8037-E7599A7C8CE1}"/>
              </a:ext>
            </a:extLst>
          </p:cNvPr>
          <p:cNvSpPr>
            <a:spLocks noGrp="1"/>
          </p:cNvSpPr>
          <p:nvPr>
            <p:ph type="sldNum" sz="quarter" idx="4"/>
          </p:nvPr>
        </p:nvSpPr>
        <p:spPr/>
        <p:txBody>
          <a:bodyPr/>
          <a:lstStyle/>
          <a:p>
            <a:fld id="{53EB70E3-6BB6-D846-AD6B-AC9D0F4B4ED1}" type="slidenum">
              <a:rPr kumimoji="1" lang="en-US" altLang="ja-JP" smtClean="0"/>
              <a:pPr/>
              <a:t>20</a:t>
            </a:fld>
            <a:endParaRPr kumimoji="1" lang="en-US" altLang="ja-JP" dirty="0"/>
          </a:p>
        </p:txBody>
      </p:sp>
      <p:pic>
        <p:nvPicPr>
          <p:cNvPr id="7" name="図 6">
            <a:extLst>
              <a:ext uri="{FF2B5EF4-FFF2-40B4-BE49-F238E27FC236}">
                <a16:creationId xmlns:a16="http://schemas.microsoft.com/office/drawing/2014/main" id="{9ED7F0FD-83E6-E582-F665-F1A2E019BB12}"/>
              </a:ext>
            </a:extLst>
          </p:cNvPr>
          <p:cNvPicPr>
            <a:picLocks noChangeAspect="1"/>
          </p:cNvPicPr>
          <p:nvPr/>
        </p:nvPicPr>
        <p:blipFill>
          <a:blip r:embed="rId3"/>
          <a:stretch>
            <a:fillRect/>
          </a:stretch>
        </p:blipFill>
        <p:spPr>
          <a:xfrm>
            <a:off x="0" y="2340320"/>
            <a:ext cx="6703376" cy="4044438"/>
          </a:xfrm>
          <a:prstGeom prst="rect">
            <a:avLst/>
          </a:prstGeom>
        </p:spPr>
      </p:pic>
      <p:pic>
        <p:nvPicPr>
          <p:cNvPr id="9" name="図 8">
            <a:extLst>
              <a:ext uri="{FF2B5EF4-FFF2-40B4-BE49-F238E27FC236}">
                <a16:creationId xmlns:a16="http://schemas.microsoft.com/office/drawing/2014/main" id="{17AFC12F-EBD4-D09C-47B7-84A72294DF87}"/>
              </a:ext>
            </a:extLst>
          </p:cNvPr>
          <p:cNvPicPr>
            <a:picLocks noChangeAspect="1"/>
          </p:cNvPicPr>
          <p:nvPr/>
        </p:nvPicPr>
        <p:blipFill>
          <a:blip r:embed="rId4"/>
          <a:stretch>
            <a:fillRect/>
          </a:stretch>
        </p:blipFill>
        <p:spPr>
          <a:xfrm>
            <a:off x="8127124" y="1969797"/>
            <a:ext cx="6277851" cy="4163006"/>
          </a:xfrm>
          <a:prstGeom prst="rect">
            <a:avLst/>
          </a:prstGeom>
        </p:spPr>
      </p:pic>
      <p:cxnSp>
        <p:nvCxnSpPr>
          <p:cNvPr id="11" name="直線コネクタ 10">
            <a:extLst>
              <a:ext uri="{FF2B5EF4-FFF2-40B4-BE49-F238E27FC236}">
                <a16:creationId xmlns:a16="http://schemas.microsoft.com/office/drawing/2014/main" id="{33E158AF-49C6-773F-E123-94BE8F58B027}"/>
              </a:ext>
            </a:extLst>
          </p:cNvPr>
          <p:cNvCxnSpPr/>
          <p:nvPr/>
        </p:nvCxnSpPr>
        <p:spPr>
          <a:xfrm>
            <a:off x="7202487" y="1187116"/>
            <a:ext cx="0" cy="6384758"/>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99E080E-FDB6-E3B3-A4E4-D2DC6DD1DB1C}"/>
              </a:ext>
            </a:extLst>
          </p:cNvPr>
          <p:cNvSpPr txBox="1"/>
          <p:nvPr/>
        </p:nvSpPr>
        <p:spPr>
          <a:xfrm>
            <a:off x="236621" y="1187116"/>
            <a:ext cx="4239126" cy="646331"/>
          </a:xfrm>
          <a:prstGeom prst="rect">
            <a:avLst/>
          </a:prstGeom>
          <a:noFill/>
        </p:spPr>
        <p:txBody>
          <a:bodyPr wrap="square">
            <a:spAutoFit/>
          </a:bodyPr>
          <a:lstStyle/>
          <a:p>
            <a:r>
              <a:rPr lang="en-US" altLang="ja-JP" dirty="0" err="1"/>
              <a:t>R.merge</a:t>
            </a:r>
            <a:r>
              <a:rPr lang="ja-JP" altLang="en-US" dirty="0"/>
              <a:t> </a:t>
            </a:r>
            <a:r>
              <a:rPr lang="en-US" altLang="ja-JP" dirty="0"/>
              <a:t>Function</a:t>
            </a:r>
            <a:br>
              <a:rPr lang="en-US" altLang="ja-JP" dirty="0"/>
            </a:br>
            <a:r>
              <a:rPr lang="en-US" altLang="ja-JP" dirty="0"/>
              <a:t>SQL Join</a:t>
            </a:r>
            <a:r>
              <a:rPr lang="ja-JP" altLang="en-US" dirty="0"/>
              <a:t>	</a:t>
            </a:r>
          </a:p>
        </p:txBody>
      </p:sp>
      <p:sp>
        <p:nvSpPr>
          <p:cNvPr id="14" name="テキスト ボックス 13">
            <a:extLst>
              <a:ext uri="{FF2B5EF4-FFF2-40B4-BE49-F238E27FC236}">
                <a16:creationId xmlns:a16="http://schemas.microsoft.com/office/drawing/2014/main" id="{4ADE3A00-4643-4FEA-97E1-0CF78217CFE5}"/>
              </a:ext>
            </a:extLst>
          </p:cNvPr>
          <p:cNvSpPr txBox="1"/>
          <p:nvPr/>
        </p:nvSpPr>
        <p:spPr>
          <a:xfrm>
            <a:off x="7487653" y="1253608"/>
            <a:ext cx="4239126" cy="369332"/>
          </a:xfrm>
          <a:prstGeom prst="rect">
            <a:avLst/>
          </a:prstGeom>
          <a:noFill/>
        </p:spPr>
        <p:txBody>
          <a:bodyPr wrap="square">
            <a:spAutoFit/>
          </a:bodyPr>
          <a:lstStyle/>
          <a:p>
            <a:r>
              <a:rPr lang="en-US" altLang="ja-JP" dirty="0"/>
              <a:t>SAS</a:t>
            </a:r>
            <a:endParaRPr lang="ja-JP" altLang="en-US" dirty="0"/>
          </a:p>
        </p:txBody>
      </p:sp>
      <p:sp>
        <p:nvSpPr>
          <p:cNvPr id="5" name="タイトル 1">
            <a:extLst>
              <a:ext uri="{FF2B5EF4-FFF2-40B4-BE49-F238E27FC236}">
                <a16:creationId xmlns:a16="http://schemas.microsoft.com/office/drawing/2014/main" id="{62095039-0D4B-7631-B174-8F1D421AD2AB}"/>
              </a:ext>
            </a:extLst>
          </p:cNvPr>
          <p:cNvSpPr>
            <a:spLocks noGrp="1"/>
          </p:cNvSpPr>
          <p:nvPr>
            <p:ph type="title"/>
          </p:nvPr>
        </p:nvSpPr>
        <p:spPr>
          <a:xfrm>
            <a:off x="496887" y="270008"/>
            <a:ext cx="13411200" cy="626110"/>
          </a:xfrm>
        </p:spPr>
        <p:txBody>
          <a:bodyPr/>
          <a:lstStyle/>
          <a:p>
            <a:r>
              <a:rPr kumimoji="1" lang="en-US" altLang="ja-JP" b="0" dirty="0"/>
              <a:t>Concepts of Internal Processing in SAS and R</a:t>
            </a:r>
            <a:endParaRPr kumimoji="1" lang="ja-JP" altLang="en-US" b="0" dirty="0"/>
          </a:p>
        </p:txBody>
      </p:sp>
      <p:sp>
        <p:nvSpPr>
          <p:cNvPr id="4" name="テキスト ボックス 3">
            <a:extLst>
              <a:ext uri="{FF2B5EF4-FFF2-40B4-BE49-F238E27FC236}">
                <a16:creationId xmlns:a16="http://schemas.microsoft.com/office/drawing/2014/main" id="{7D2BDE09-CE04-1894-769D-A44AFC66EB01}"/>
              </a:ext>
            </a:extLst>
          </p:cNvPr>
          <p:cNvSpPr txBox="1"/>
          <p:nvPr/>
        </p:nvSpPr>
        <p:spPr>
          <a:xfrm>
            <a:off x="7487653" y="6387327"/>
            <a:ext cx="7213600" cy="923330"/>
          </a:xfrm>
          <a:prstGeom prst="rect">
            <a:avLst/>
          </a:prstGeom>
          <a:noFill/>
        </p:spPr>
        <p:txBody>
          <a:bodyPr wrap="square">
            <a:spAutoFit/>
          </a:bodyPr>
          <a:lstStyle/>
          <a:p>
            <a:r>
              <a:rPr lang="ja-JP" altLang="en-US" dirty="0"/>
              <a:t>“Sequential processing” refers to the concept of implicitly looping through all records by reading one record, processing it, and then outputting one record — repeating this sequence for every record.</a:t>
            </a:r>
          </a:p>
        </p:txBody>
      </p:sp>
    </p:spTree>
    <p:extLst>
      <p:ext uri="{BB962C8B-B14F-4D97-AF65-F5344CB8AC3E}">
        <p14:creationId xmlns:p14="http://schemas.microsoft.com/office/powerpoint/2010/main" val="1393530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D32DCF7-8D88-8F58-A14C-DE1BEC5829CF}"/>
              </a:ext>
            </a:extLst>
          </p:cNvPr>
          <p:cNvSpPr>
            <a:spLocks noGrp="1"/>
          </p:cNvSpPr>
          <p:nvPr>
            <p:ph type="sldNum" sz="quarter" idx="4"/>
          </p:nvPr>
        </p:nvSpPr>
        <p:spPr/>
        <p:txBody>
          <a:bodyPr/>
          <a:lstStyle/>
          <a:p>
            <a:fld id="{53EB70E3-6BB6-D846-AD6B-AC9D0F4B4ED1}" type="slidenum">
              <a:rPr kumimoji="1" lang="en-US" altLang="ja-JP" smtClean="0"/>
              <a:pPr/>
              <a:t>21</a:t>
            </a:fld>
            <a:endParaRPr kumimoji="1" lang="en-US" altLang="ja-JP" dirty="0"/>
          </a:p>
        </p:txBody>
      </p:sp>
      <p:pic>
        <p:nvPicPr>
          <p:cNvPr id="7" name="図 6">
            <a:extLst>
              <a:ext uri="{FF2B5EF4-FFF2-40B4-BE49-F238E27FC236}">
                <a16:creationId xmlns:a16="http://schemas.microsoft.com/office/drawing/2014/main" id="{A629F9DB-C379-3D92-B4AE-E414326C9F53}"/>
              </a:ext>
            </a:extLst>
          </p:cNvPr>
          <p:cNvPicPr>
            <a:picLocks noChangeAspect="1"/>
          </p:cNvPicPr>
          <p:nvPr/>
        </p:nvPicPr>
        <p:blipFill>
          <a:blip r:embed="rId3"/>
          <a:stretch>
            <a:fillRect/>
          </a:stretch>
        </p:blipFill>
        <p:spPr>
          <a:xfrm>
            <a:off x="98047" y="1385102"/>
            <a:ext cx="14018830" cy="5149516"/>
          </a:xfrm>
          <a:prstGeom prst="rect">
            <a:avLst/>
          </a:prstGeom>
        </p:spPr>
      </p:pic>
    </p:spTree>
    <p:extLst>
      <p:ext uri="{BB962C8B-B14F-4D97-AF65-F5344CB8AC3E}">
        <p14:creationId xmlns:p14="http://schemas.microsoft.com/office/powerpoint/2010/main" val="119359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3A236-0AF1-FB25-9102-318F3E256D0E}"/>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4DB765F-B776-6B4A-424A-CE3F8C4A60BA}"/>
              </a:ext>
            </a:extLst>
          </p:cNvPr>
          <p:cNvSpPr>
            <a:spLocks noGrp="1"/>
          </p:cNvSpPr>
          <p:nvPr>
            <p:ph type="sldNum" sz="quarter" idx="4"/>
          </p:nvPr>
        </p:nvSpPr>
        <p:spPr/>
        <p:txBody>
          <a:bodyPr/>
          <a:lstStyle/>
          <a:p>
            <a:fld id="{53EB70E3-6BB6-D846-AD6B-AC9D0F4B4ED1}" type="slidenum">
              <a:rPr kumimoji="1" lang="en-US" altLang="ja-JP" smtClean="0"/>
              <a:pPr/>
              <a:t>22</a:t>
            </a:fld>
            <a:endParaRPr kumimoji="1" lang="en-US" altLang="ja-JP" dirty="0"/>
          </a:p>
        </p:txBody>
      </p:sp>
      <p:pic>
        <p:nvPicPr>
          <p:cNvPr id="4" name="図 3">
            <a:extLst>
              <a:ext uri="{FF2B5EF4-FFF2-40B4-BE49-F238E27FC236}">
                <a16:creationId xmlns:a16="http://schemas.microsoft.com/office/drawing/2014/main" id="{D6D4C5F3-3E4F-CE1E-12EA-0E34182777E6}"/>
              </a:ext>
            </a:extLst>
          </p:cNvPr>
          <p:cNvPicPr>
            <a:picLocks noChangeAspect="1"/>
          </p:cNvPicPr>
          <p:nvPr/>
        </p:nvPicPr>
        <p:blipFill>
          <a:blip r:embed="rId2"/>
          <a:stretch>
            <a:fillRect/>
          </a:stretch>
        </p:blipFill>
        <p:spPr>
          <a:xfrm>
            <a:off x="87159" y="1412374"/>
            <a:ext cx="14230655" cy="5277852"/>
          </a:xfrm>
          <a:prstGeom prst="rect">
            <a:avLst/>
          </a:prstGeom>
        </p:spPr>
      </p:pic>
    </p:spTree>
    <p:extLst>
      <p:ext uri="{BB962C8B-B14F-4D97-AF65-F5344CB8AC3E}">
        <p14:creationId xmlns:p14="http://schemas.microsoft.com/office/powerpoint/2010/main" val="86990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CFA7B-45F6-1AD1-1939-BD54F7392B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E8BABA-6ABA-52D0-5909-F5AA69F5B41A}"/>
              </a:ext>
            </a:extLst>
          </p:cNvPr>
          <p:cNvSpPr>
            <a:spLocks noGrp="1"/>
          </p:cNvSpPr>
          <p:nvPr>
            <p:ph type="title"/>
          </p:nvPr>
        </p:nvSpPr>
        <p:spPr>
          <a:xfrm>
            <a:off x="720000" y="3775006"/>
            <a:ext cx="12664612" cy="552587"/>
          </a:xfrm>
        </p:spPr>
        <p:txBody>
          <a:bodyPr/>
          <a:lstStyle/>
          <a:p>
            <a:r>
              <a:rPr kumimoji="1" lang="en-US" altLang="ja-JP" dirty="0" err="1"/>
              <a:t>dplyr</a:t>
            </a:r>
            <a:endParaRPr kumimoji="1" lang="ja-JP" altLang="en-US" dirty="0"/>
          </a:p>
        </p:txBody>
      </p:sp>
      <p:sp>
        <p:nvSpPr>
          <p:cNvPr id="3" name="スライド番号プレースホルダー 2">
            <a:extLst>
              <a:ext uri="{FF2B5EF4-FFF2-40B4-BE49-F238E27FC236}">
                <a16:creationId xmlns:a16="http://schemas.microsoft.com/office/drawing/2014/main" id="{D32EB4D9-81DB-2D5C-1BEA-64ADA626A670}"/>
              </a:ext>
            </a:extLst>
          </p:cNvPr>
          <p:cNvSpPr>
            <a:spLocks noGrp="1"/>
          </p:cNvSpPr>
          <p:nvPr>
            <p:ph type="sldNum" sz="quarter" idx="4"/>
          </p:nvPr>
        </p:nvSpPr>
        <p:spPr/>
        <p:txBody>
          <a:bodyPr/>
          <a:lstStyle/>
          <a:p>
            <a:fld id="{24AEDCA4-7D12-E34A-9125-9C962139F6EA}" type="slidenum">
              <a:rPr kumimoji="1" lang="en-US" altLang="ja-JP" smtClean="0"/>
              <a:pPr/>
              <a:t>23</a:t>
            </a:fld>
            <a:endParaRPr kumimoji="1" lang="en-US" altLang="ja-JP" dirty="0"/>
          </a:p>
        </p:txBody>
      </p:sp>
      <p:pic>
        <p:nvPicPr>
          <p:cNvPr id="5" name="図 4">
            <a:extLst>
              <a:ext uri="{FF2B5EF4-FFF2-40B4-BE49-F238E27FC236}">
                <a16:creationId xmlns:a16="http://schemas.microsoft.com/office/drawing/2014/main" id="{97DD5B42-340C-7209-25BC-97B06F705A9B}"/>
              </a:ext>
            </a:extLst>
          </p:cNvPr>
          <p:cNvPicPr>
            <a:picLocks noChangeAspect="1"/>
          </p:cNvPicPr>
          <p:nvPr/>
        </p:nvPicPr>
        <p:blipFill>
          <a:blip r:embed="rId3"/>
          <a:stretch>
            <a:fillRect/>
          </a:stretch>
        </p:blipFill>
        <p:spPr>
          <a:xfrm>
            <a:off x="5420139" y="2501984"/>
            <a:ext cx="7272815" cy="3098629"/>
          </a:xfrm>
          <a:prstGeom prst="rect">
            <a:avLst/>
          </a:prstGeom>
        </p:spPr>
      </p:pic>
      <p:sp>
        <p:nvSpPr>
          <p:cNvPr id="7" name="テキスト ボックス 6">
            <a:extLst>
              <a:ext uri="{FF2B5EF4-FFF2-40B4-BE49-F238E27FC236}">
                <a16:creationId xmlns:a16="http://schemas.microsoft.com/office/drawing/2014/main" id="{5F8F5062-5B0B-7891-A8A2-89BE0390C695}"/>
              </a:ext>
            </a:extLst>
          </p:cNvPr>
          <p:cNvSpPr txBox="1"/>
          <p:nvPr/>
        </p:nvSpPr>
        <p:spPr>
          <a:xfrm>
            <a:off x="5479354" y="5826419"/>
            <a:ext cx="7213600" cy="369332"/>
          </a:xfrm>
          <a:prstGeom prst="rect">
            <a:avLst/>
          </a:prstGeom>
          <a:noFill/>
        </p:spPr>
        <p:txBody>
          <a:bodyPr wrap="square">
            <a:spAutoFit/>
          </a:bodyPr>
          <a:lstStyle/>
          <a:p>
            <a:r>
              <a:rPr lang="ja-JP" altLang="en-US" dirty="0">
                <a:hlinkClick r:id="rId4"/>
              </a:rPr>
              <a:t>https://dplyr.tidyverse.org/</a:t>
            </a:r>
            <a:endParaRPr lang="ja-JP" altLang="en-US" dirty="0"/>
          </a:p>
        </p:txBody>
      </p:sp>
    </p:spTree>
    <p:extLst>
      <p:ext uri="{BB962C8B-B14F-4D97-AF65-F5344CB8AC3E}">
        <p14:creationId xmlns:p14="http://schemas.microsoft.com/office/powerpoint/2010/main" val="190088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7106E8B-2FCB-B6DC-BB7F-FAFC72E422D3}"/>
              </a:ext>
            </a:extLst>
          </p:cNvPr>
          <p:cNvSpPr>
            <a:spLocks noGrp="1"/>
          </p:cNvSpPr>
          <p:nvPr>
            <p:ph type="sldNum" sz="quarter" idx="4"/>
          </p:nvPr>
        </p:nvSpPr>
        <p:spPr/>
        <p:txBody>
          <a:bodyPr/>
          <a:lstStyle/>
          <a:p>
            <a:fld id="{53EB70E3-6BB6-D846-AD6B-AC9D0F4B4ED1}" type="slidenum">
              <a:rPr kumimoji="1" lang="en-US" altLang="ja-JP" smtClean="0"/>
              <a:pPr/>
              <a:t>24</a:t>
            </a:fld>
            <a:endParaRPr kumimoji="1" lang="en-US" altLang="ja-JP" dirty="0"/>
          </a:p>
        </p:txBody>
      </p:sp>
      <p:sp>
        <p:nvSpPr>
          <p:cNvPr id="7" name="テキスト ボックス 6">
            <a:extLst>
              <a:ext uri="{FF2B5EF4-FFF2-40B4-BE49-F238E27FC236}">
                <a16:creationId xmlns:a16="http://schemas.microsoft.com/office/drawing/2014/main" id="{B5327D26-6A6E-0304-215C-F82BC2231085}"/>
              </a:ext>
            </a:extLst>
          </p:cNvPr>
          <p:cNvSpPr txBox="1"/>
          <p:nvPr/>
        </p:nvSpPr>
        <p:spPr>
          <a:xfrm>
            <a:off x="910389" y="1827528"/>
            <a:ext cx="7210926" cy="4154984"/>
          </a:xfrm>
          <a:prstGeom prst="rect">
            <a:avLst/>
          </a:prstGeom>
          <a:noFill/>
        </p:spPr>
        <p:txBody>
          <a:bodyPr wrap="square">
            <a:spAutoFit/>
          </a:bodyPr>
          <a:lstStyle/>
          <a:p>
            <a:pPr algn="l"/>
            <a:r>
              <a:rPr lang="en-US" altLang="ja-JP" sz="2400" b="0" i="0" dirty="0">
                <a:solidFill>
                  <a:srgbClr val="6F42C1"/>
                </a:solidFill>
                <a:effectLst/>
                <a:latin typeface="Lucida Console" panose="020B0609040504020204" pitchFamily="49" charset="0"/>
              </a:rPr>
              <a:t>library</a:t>
            </a:r>
            <a:r>
              <a:rPr lang="en-US" altLang="ja-JP" sz="2400" b="0" i="0" dirty="0">
                <a:solidFill>
                  <a:srgbClr val="24292E"/>
                </a:solidFill>
                <a:effectLst/>
                <a:latin typeface="Lucida Console" panose="020B0609040504020204" pitchFamily="49" charset="0"/>
              </a:rPr>
              <a:t>(</a:t>
            </a:r>
            <a:r>
              <a:rPr lang="en-US" altLang="ja-JP" sz="2400" b="0" i="0" dirty="0" err="1">
                <a:solidFill>
                  <a:srgbClr val="24292E"/>
                </a:solidFill>
                <a:effectLst/>
                <a:latin typeface="Lucida Console" panose="020B0609040504020204" pitchFamily="49" charset="0"/>
              </a:rPr>
              <a:t>dplyr</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df31 &lt;- </a:t>
            </a:r>
            <a:r>
              <a:rPr lang="en-US" altLang="ja-JP" sz="2400" b="0" i="0" dirty="0" err="1">
                <a:solidFill>
                  <a:srgbClr val="6F42C1"/>
                </a:solidFill>
                <a:effectLst/>
                <a:latin typeface="Lucida Console" panose="020B0609040504020204" pitchFamily="49" charset="0"/>
              </a:rPr>
              <a:t>tibble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value_A</a:t>
            </a:r>
            <a:r>
              <a:rPr lang="en-US" altLang="ja-JP" sz="2400" b="0" i="0" dirty="0">
                <a:solidFill>
                  <a:srgbClr val="24292E"/>
                </a:solidFill>
                <a:effectLst/>
                <a:latin typeface="Lucida Console" panose="020B0609040504020204" pitchFamily="49" charset="0"/>
              </a:rPr>
              <a:t>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"A1"</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"A3"</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a:p>
            <a:pPr algn="l">
              <a:buFont typeface="+mj-lt"/>
              <a:buAutoNum type="arabicPeriod"/>
            </a:pPr>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df32 &lt;- </a:t>
            </a:r>
            <a:r>
              <a:rPr lang="en-US" altLang="ja-JP" sz="2400" b="0" i="0" dirty="0" err="1">
                <a:solidFill>
                  <a:srgbClr val="6F42C1"/>
                </a:solidFill>
                <a:effectLst/>
                <a:latin typeface="Lucida Console" panose="020B0609040504020204" pitchFamily="49" charset="0"/>
              </a:rPr>
              <a:t>tibble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4</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value_B</a:t>
            </a:r>
            <a:r>
              <a:rPr lang="en-US" altLang="ja-JP" sz="2400" b="0" i="0" dirty="0">
                <a:solidFill>
                  <a:srgbClr val="24292E"/>
                </a:solidFill>
                <a:effectLst/>
                <a:latin typeface="Lucida Console" panose="020B0609040504020204" pitchFamily="49" charset="0"/>
              </a:rPr>
              <a:t>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"B2"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"B3"</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"B4"</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p:txBody>
      </p:sp>
      <p:pic>
        <p:nvPicPr>
          <p:cNvPr id="11" name="図 10">
            <a:extLst>
              <a:ext uri="{FF2B5EF4-FFF2-40B4-BE49-F238E27FC236}">
                <a16:creationId xmlns:a16="http://schemas.microsoft.com/office/drawing/2014/main" id="{DFCD54E6-F11D-A261-A58E-7397014AC1A5}"/>
              </a:ext>
            </a:extLst>
          </p:cNvPr>
          <p:cNvPicPr>
            <a:picLocks noChangeAspect="1"/>
          </p:cNvPicPr>
          <p:nvPr/>
        </p:nvPicPr>
        <p:blipFill>
          <a:blip r:embed="rId3"/>
          <a:stretch>
            <a:fillRect/>
          </a:stretch>
        </p:blipFill>
        <p:spPr>
          <a:xfrm>
            <a:off x="7651269" y="4855648"/>
            <a:ext cx="3273405" cy="2049317"/>
          </a:xfrm>
          <a:prstGeom prst="rect">
            <a:avLst/>
          </a:prstGeom>
        </p:spPr>
      </p:pic>
      <p:pic>
        <p:nvPicPr>
          <p:cNvPr id="13" name="図 12">
            <a:extLst>
              <a:ext uri="{FF2B5EF4-FFF2-40B4-BE49-F238E27FC236}">
                <a16:creationId xmlns:a16="http://schemas.microsoft.com/office/drawing/2014/main" id="{50DFCAC2-C6C3-30A7-1AEC-B387DB70C499}"/>
              </a:ext>
            </a:extLst>
          </p:cNvPr>
          <p:cNvPicPr>
            <a:picLocks noChangeAspect="1"/>
          </p:cNvPicPr>
          <p:nvPr/>
        </p:nvPicPr>
        <p:blipFill>
          <a:blip r:embed="rId4"/>
          <a:stretch>
            <a:fillRect/>
          </a:stretch>
        </p:blipFill>
        <p:spPr>
          <a:xfrm>
            <a:off x="7651269" y="2049326"/>
            <a:ext cx="3273405" cy="2281015"/>
          </a:xfrm>
          <a:prstGeom prst="rect">
            <a:avLst/>
          </a:prstGeom>
        </p:spPr>
      </p:pic>
      <p:sp>
        <p:nvSpPr>
          <p:cNvPr id="5" name="タイトル 1">
            <a:extLst>
              <a:ext uri="{FF2B5EF4-FFF2-40B4-BE49-F238E27FC236}">
                <a16:creationId xmlns:a16="http://schemas.microsoft.com/office/drawing/2014/main" id="{D1C23CBA-7928-1B67-1495-C0ABBC7C5B0D}"/>
              </a:ext>
            </a:extLst>
          </p:cNvPr>
          <p:cNvSpPr>
            <a:spLocks noGrp="1"/>
          </p:cNvSpPr>
          <p:nvPr>
            <p:ph type="title"/>
          </p:nvPr>
        </p:nvSpPr>
        <p:spPr>
          <a:xfrm>
            <a:off x="496887" y="270008"/>
            <a:ext cx="13411200" cy="626110"/>
          </a:xfrm>
        </p:spPr>
        <p:txBody>
          <a:bodyPr/>
          <a:lstStyle/>
          <a:p>
            <a:r>
              <a:rPr kumimoji="1" lang="en-US" altLang="ja-JP" b="0" dirty="0"/>
              <a:t>Test data – </a:t>
            </a:r>
            <a:r>
              <a:rPr lang="en-US" altLang="ja-JP" b="0" dirty="0" err="1">
                <a:solidFill>
                  <a:srgbClr val="24292E"/>
                </a:solidFill>
                <a:latin typeface="Lucida Console" panose="020B0609040504020204" pitchFamily="49" charset="0"/>
              </a:rPr>
              <a:t>dplyr</a:t>
            </a:r>
            <a:endParaRPr kumimoji="1" lang="ja-JP" altLang="en-US" b="0" dirty="0"/>
          </a:p>
        </p:txBody>
      </p:sp>
    </p:spTree>
    <p:extLst>
      <p:ext uri="{BB962C8B-B14F-4D97-AF65-F5344CB8AC3E}">
        <p14:creationId xmlns:p14="http://schemas.microsoft.com/office/powerpoint/2010/main" val="3559716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6D21AE-D18C-CB5E-DA31-76FF722FACAA}"/>
              </a:ext>
            </a:extLst>
          </p:cNvPr>
          <p:cNvSpPr>
            <a:spLocks noGrp="1"/>
          </p:cNvSpPr>
          <p:nvPr>
            <p:ph type="sldNum" sz="quarter" idx="4"/>
          </p:nvPr>
        </p:nvSpPr>
        <p:spPr/>
        <p:txBody>
          <a:bodyPr/>
          <a:lstStyle/>
          <a:p>
            <a:fld id="{53EB70E3-6BB6-D846-AD6B-AC9D0F4B4ED1}" type="slidenum">
              <a:rPr kumimoji="1" lang="en-US" altLang="ja-JP" smtClean="0"/>
              <a:pPr/>
              <a:t>25</a:t>
            </a:fld>
            <a:endParaRPr kumimoji="1" lang="en-US" altLang="ja-JP" dirty="0"/>
          </a:p>
        </p:txBody>
      </p:sp>
      <p:sp>
        <p:nvSpPr>
          <p:cNvPr id="12" name="テキスト ボックス 11">
            <a:extLst>
              <a:ext uri="{FF2B5EF4-FFF2-40B4-BE49-F238E27FC236}">
                <a16:creationId xmlns:a16="http://schemas.microsoft.com/office/drawing/2014/main" id="{AAE406BB-7594-E3B0-1819-A6B49C810243}"/>
              </a:ext>
            </a:extLst>
          </p:cNvPr>
          <p:cNvSpPr txBox="1"/>
          <p:nvPr/>
        </p:nvSpPr>
        <p:spPr>
          <a:xfrm>
            <a:off x="217053" y="1135230"/>
            <a:ext cx="9475538" cy="3785652"/>
          </a:xfrm>
          <a:prstGeom prst="rect">
            <a:avLst/>
          </a:prstGeom>
          <a:noFill/>
        </p:spPr>
        <p:txBody>
          <a:bodyPr wrap="square">
            <a:spAutoFit/>
          </a:bodyPr>
          <a:lstStyle/>
          <a:p>
            <a:pPr algn="l"/>
            <a:r>
              <a:rPr lang="en-US" altLang="ja-JP" sz="2400" b="0" i="0" dirty="0" err="1">
                <a:solidFill>
                  <a:srgbClr val="24292E"/>
                </a:solidFill>
                <a:effectLst/>
                <a:latin typeface="Lucida Console" panose="020B0609040504020204" pitchFamily="49" charset="0"/>
              </a:rPr>
              <a:t>inner_join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inner_join</a:t>
            </a:r>
            <a:r>
              <a:rPr lang="en-US" altLang="ja-JP" sz="2400" b="0" i="0" dirty="0">
                <a:solidFill>
                  <a:srgbClr val="24292E"/>
                </a:solidFill>
                <a:effectLst/>
                <a:latin typeface="Lucida Console" panose="020B0609040504020204" pitchFamily="49" charset="0"/>
              </a:rPr>
              <a:t>(df31, df32,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"id"</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full_join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full_join</a:t>
            </a:r>
            <a:r>
              <a:rPr lang="en-US" altLang="ja-JP" sz="2400" b="0" i="0" dirty="0">
                <a:solidFill>
                  <a:srgbClr val="24292E"/>
                </a:solidFill>
                <a:effectLst/>
                <a:latin typeface="Lucida Console" panose="020B0609040504020204" pitchFamily="49" charset="0"/>
              </a:rPr>
              <a:t>(df31, df32,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"id"</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left_join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left_join</a:t>
            </a:r>
            <a:r>
              <a:rPr lang="en-US" altLang="ja-JP" sz="2400" b="0" i="0" dirty="0">
                <a:solidFill>
                  <a:srgbClr val="24292E"/>
                </a:solidFill>
                <a:effectLst/>
                <a:latin typeface="Lucida Console" panose="020B0609040504020204" pitchFamily="49" charset="0"/>
              </a:rPr>
              <a:t>(df31, df32,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"id"</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cross_join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cross_join</a:t>
            </a:r>
            <a:r>
              <a:rPr lang="en-US" altLang="ja-JP" sz="2400" b="0" i="0" dirty="0">
                <a:solidFill>
                  <a:srgbClr val="24292E"/>
                </a:solidFill>
                <a:effectLst/>
                <a:latin typeface="Lucida Console" panose="020B0609040504020204" pitchFamily="49" charset="0"/>
              </a:rPr>
              <a:t>(df31, df32)</a:t>
            </a:r>
          </a:p>
        </p:txBody>
      </p:sp>
      <p:sp>
        <p:nvSpPr>
          <p:cNvPr id="14" name="テキスト ボックス 13">
            <a:extLst>
              <a:ext uri="{FF2B5EF4-FFF2-40B4-BE49-F238E27FC236}">
                <a16:creationId xmlns:a16="http://schemas.microsoft.com/office/drawing/2014/main" id="{7AE32734-690E-3AEF-8F17-E4791443B892}"/>
              </a:ext>
            </a:extLst>
          </p:cNvPr>
          <p:cNvSpPr txBox="1"/>
          <p:nvPr/>
        </p:nvSpPr>
        <p:spPr>
          <a:xfrm>
            <a:off x="217053" y="5584113"/>
            <a:ext cx="9180095" cy="1938992"/>
          </a:xfrm>
          <a:prstGeom prst="rect">
            <a:avLst/>
          </a:prstGeom>
          <a:noFill/>
        </p:spPr>
        <p:txBody>
          <a:bodyPr wrap="square">
            <a:spAutoFit/>
          </a:bodyPr>
          <a:lstStyle/>
          <a:p>
            <a:pPr algn="l"/>
            <a:r>
              <a:rPr lang="en-US" altLang="ja-JP" sz="2400" b="0" i="0" dirty="0">
                <a:solidFill>
                  <a:srgbClr val="24292E"/>
                </a:solidFill>
                <a:effectLst/>
                <a:latin typeface="Lucida Console" panose="020B0609040504020204" pitchFamily="49" charset="0"/>
              </a:rPr>
              <a:t>cross_join2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df31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a:t>
            </a:r>
          </a:p>
          <a:p>
            <a:pPr algn="l"/>
            <a:r>
              <a:rPr lang="en-US" altLang="ja-JP" sz="2400" b="0" i="0" dirty="0">
                <a:solidFill>
                  <a:srgbClr val="24292E"/>
                </a:solidFill>
                <a:effectLst/>
                <a:latin typeface="Lucida Console" panose="020B0609040504020204" pitchFamily="49" charset="0"/>
              </a:rPr>
              <a:t>mutate(dummy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a:t>
            </a:r>
          </a:p>
          <a:p>
            <a:pPr algn="l"/>
            <a:r>
              <a:rPr lang="en-US" altLang="ja-JP" sz="2400" b="0" i="0" dirty="0" err="1">
                <a:solidFill>
                  <a:srgbClr val="24292E"/>
                </a:solidFill>
                <a:effectLst/>
                <a:latin typeface="Lucida Console" panose="020B0609040504020204" pitchFamily="49" charset="0"/>
              </a:rPr>
              <a:t>inner_join</a:t>
            </a:r>
            <a:r>
              <a:rPr lang="en-US" altLang="ja-JP" sz="2400" b="0" i="0" dirty="0">
                <a:solidFill>
                  <a:srgbClr val="24292E"/>
                </a:solidFill>
                <a:effectLst/>
                <a:latin typeface="Lucida Console" panose="020B0609040504020204" pitchFamily="49" charset="0"/>
              </a:rPr>
              <a:t>(df32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mutate(dummy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"dummy"</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a:t>
            </a:r>
          </a:p>
          <a:p>
            <a:pPr algn="l"/>
            <a:r>
              <a:rPr lang="en-US" altLang="ja-JP" sz="2400" b="0" i="0" dirty="0">
                <a:solidFill>
                  <a:srgbClr val="24292E"/>
                </a:solidFill>
                <a:effectLst/>
                <a:latin typeface="Lucida Console" panose="020B0609040504020204" pitchFamily="49" charset="0"/>
              </a:rPr>
              <a:t>select(</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dummy)</a:t>
            </a:r>
          </a:p>
        </p:txBody>
      </p:sp>
      <p:sp>
        <p:nvSpPr>
          <p:cNvPr id="16" name="テキスト ボックス 15">
            <a:extLst>
              <a:ext uri="{FF2B5EF4-FFF2-40B4-BE49-F238E27FC236}">
                <a16:creationId xmlns:a16="http://schemas.microsoft.com/office/drawing/2014/main" id="{FF1ABA00-6C65-6D22-BA88-FE6CFB020D7B}"/>
              </a:ext>
            </a:extLst>
          </p:cNvPr>
          <p:cNvSpPr txBox="1"/>
          <p:nvPr/>
        </p:nvSpPr>
        <p:spPr>
          <a:xfrm>
            <a:off x="217053" y="5021665"/>
            <a:ext cx="7210926" cy="461665"/>
          </a:xfrm>
          <a:prstGeom prst="rect">
            <a:avLst/>
          </a:prstGeom>
          <a:noFill/>
        </p:spPr>
        <p:txBody>
          <a:bodyPr wrap="square">
            <a:spAutoFit/>
          </a:bodyPr>
          <a:lstStyle/>
          <a:p>
            <a:r>
              <a:rPr lang="en-US" altLang="ja-JP" sz="2400" dirty="0">
                <a:solidFill>
                  <a:schemeClr val="tx2"/>
                </a:solidFill>
              </a:rPr>
              <a:t>#Cross Join (</a:t>
            </a:r>
            <a:r>
              <a:rPr lang="ja-JP" altLang="en-US" sz="2400" dirty="0">
                <a:solidFill>
                  <a:schemeClr val="tx2"/>
                </a:solidFill>
              </a:rPr>
              <a:t>Before dplyr v1.1.0</a:t>
            </a:r>
            <a:r>
              <a:rPr lang="en-US" altLang="ja-JP" sz="2400" dirty="0">
                <a:solidFill>
                  <a:schemeClr val="tx2"/>
                </a:solidFill>
              </a:rPr>
              <a:t>)</a:t>
            </a:r>
            <a:endParaRPr lang="ja-JP" altLang="en-US" sz="2400" dirty="0">
              <a:solidFill>
                <a:schemeClr val="tx2"/>
              </a:solidFill>
            </a:endParaRPr>
          </a:p>
        </p:txBody>
      </p:sp>
      <p:pic>
        <p:nvPicPr>
          <p:cNvPr id="4" name="図 3">
            <a:extLst>
              <a:ext uri="{FF2B5EF4-FFF2-40B4-BE49-F238E27FC236}">
                <a16:creationId xmlns:a16="http://schemas.microsoft.com/office/drawing/2014/main" id="{6F9B3A54-96A8-1F18-34CE-401F12D66E71}"/>
              </a:ext>
            </a:extLst>
          </p:cNvPr>
          <p:cNvPicPr>
            <a:picLocks noChangeAspect="1"/>
          </p:cNvPicPr>
          <p:nvPr/>
        </p:nvPicPr>
        <p:blipFill>
          <a:blip r:embed="rId3"/>
          <a:stretch>
            <a:fillRect/>
          </a:stretch>
        </p:blipFill>
        <p:spPr>
          <a:xfrm>
            <a:off x="9069153" y="996901"/>
            <a:ext cx="3135547" cy="997674"/>
          </a:xfrm>
          <a:prstGeom prst="rect">
            <a:avLst/>
          </a:prstGeom>
          <a:ln>
            <a:solidFill>
              <a:schemeClr val="tx1"/>
            </a:solidFill>
          </a:ln>
        </p:spPr>
      </p:pic>
      <p:pic>
        <p:nvPicPr>
          <p:cNvPr id="6" name="図 5">
            <a:extLst>
              <a:ext uri="{FF2B5EF4-FFF2-40B4-BE49-F238E27FC236}">
                <a16:creationId xmlns:a16="http://schemas.microsoft.com/office/drawing/2014/main" id="{D949AB63-B66D-5BD2-19E9-E8FF2135804F}"/>
              </a:ext>
            </a:extLst>
          </p:cNvPr>
          <p:cNvPicPr>
            <a:picLocks noChangeAspect="1"/>
          </p:cNvPicPr>
          <p:nvPr/>
        </p:nvPicPr>
        <p:blipFill>
          <a:blip r:embed="rId4"/>
          <a:stretch>
            <a:fillRect/>
          </a:stretch>
        </p:blipFill>
        <p:spPr>
          <a:xfrm>
            <a:off x="8738953" y="2086644"/>
            <a:ext cx="2805347" cy="1459429"/>
          </a:xfrm>
          <a:prstGeom prst="rect">
            <a:avLst/>
          </a:prstGeom>
          <a:ln>
            <a:solidFill>
              <a:schemeClr val="tx1"/>
            </a:solidFill>
          </a:ln>
        </p:spPr>
      </p:pic>
      <p:pic>
        <p:nvPicPr>
          <p:cNvPr id="8" name="図 7">
            <a:extLst>
              <a:ext uri="{FF2B5EF4-FFF2-40B4-BE49-F238E27FC236}">
                <a16:creationId xmlns:a16="http://schemas.microsoft.com/office/drawing/2014/main" id="{49546F05-E1B5-29A2-33CD-2855FBA7B05F}"/>
              </a:ext>
            </a:extLst>
          </p:cNvPr>
          <p:cNvPicPr>
            <a:picLocks noChangeAspect="1"/>
          </p:cNvPicPr>
          <p:nvPr/>
        </p:nvPicPr>
        <p:blipFill>
          <a:blip r:embed="rId5"/>
          <a:stretch>
            <a:fillRect/>
          </a:stretch>
        </p:blipFill>
        <p:spPr>
          <a:xfrm>
            <a:off x="11013065" y="3314765"/>
            <a:ext cx="3372321" cy="1343212"/>
          </a:xfrm>
          <a:prstGeom prst="rect">
            <a:avLst/>
          </a:prstGeom>
          <a:ln>
            <a:solidFill>
              <a:schemeClr val="tx1"/>
            </a:solidFill>
          </a:ln>
        </p:spPr>
      </p:pic>
      <p:pic>
        <p:nvPicPr>
          <p:cNvPr id="10" name="図 9">
            <a:extLst>
              <a:ext uri="{FF2B5EF4-FFF2-40B4-BE49-F238E27FC236}">
                <a16:creationId xmlns:a16="http://schemas.microsoft.com/office/drawing/2014/main" id="{C66B9403-4393-CF46-5207-DED3B232E350}"/>
              </a:ext>
            </a:extLst>
          </p:cNvPr>
          <p:cNvPicPr>
            <a:picLocks noChangeAspect="1"/>
          </p:cNvPicPr>
          <p:nvPr/>
        </p:nvPicPr>
        <p:blipFill>
          <a:blip r:embed="rId6"/>
          <a:stretch>
            <a:fillRect/>
          </a:stretch>
        </p:blipFill>
        <p:spPr>
          <a:xfrm>
            <a:off x="8527037" y="4774194"/>
            <a:ext cx="3949323" cy="3251303"/>
          </a:xfrm>
          <a:prstGeom prst="rect">
            <a:avLst/>
          </a:prstGeom>
          <a:ln>
            <a:solidFill>
              <a:schemeClr val="tx1"/>
            </a:solidFill>
          </a:ln>
        </p:spPr>
      </p:pic>
      <p:sp>
        <p:nvSpPr>
          <p:cNvPr id="15" name="タイトル 1">
            <a:extLst>
              <a:ext uri="{FF2B5EF4-FFF2-40B4-BE49-F238E27FC236}">
                <a16:creationId xmlns:a16="http://schemas.microsoft.com/office/drawing/2014/main" id="{BB241C9D-D148-290F-FC70-CF23A5D229C6}"/>
              </a:ext>
            </a:extLst>
          </p:cNvPr>
          <p:cNvSpPr>
            <a:spLocks noGrp="1"/>
          </p:cNvSpPr>
          <p:nvPr>
            <p:ph type="title"/>
          </p:nvPr>
        </p:nvSpPr>
        <p:spPr>
          <a:xfrm>
            <a:off x="496887" y="270008"/>
            <a:ext cx="13411200" cy="626110"/>
          </a:xfrm>
        </p:spPr>
        <p:txBody>
          <a:bodyPr/>
          <a:lstStyle/>
          <a:p>
            <a:r>
              <a:rPr kumimoji="1" lang="en-US" altLang="ja-JP" b="0" dirty="0"/>
              <a:t>Join – </a:t>
            </a:r>
            <a:r>
              <a:rPr lang="en-US" altLang="ja-JP" b="0" dirty="0" err="1">
                <a:solidFill>
                  <a:srgbClr val="24292E"/>
                </a:solidFill>
                <a:latin typeface="Lucida Console" panose="020B0609040504020204" pitchFamily="49" charset="0"/>
              </a:rPr>
              <a:t>dplyr</a:t>
            </a:r>
            <a:endParaRPr kumimoji="1" lang="ja-JP" altLang="en-US" b="0" dirty="0"/>
          </a:p>
        </p:txBody>
      </p:sp>
    </p:spTree>
    <p:extLst>
      <p:ext uri="{BB962C8B-B14F-4D97-AF65-F5344CB8AC3E}">
        <p14:creationId xmlns:p14="http://schemas.microsoft.com/office/powerpoint/2010/main" val="588149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81FEE5C-DEC2-5D06-DB00-BCA24B05E869}"/>
              </a:ext>
            </a:extLst>
          </p:cNvPr>
          <p:cNvSpPr>
            <a:spLocks noGrp="1"/>
          </p:cNvSpPr>
          <p:nvPr>
            <p:ph type="sldNum" sz="quarter" idx="4"/>
          </p:nvPr>
        </p:nvSpPr>
        <p:spPr/>
        <p:txBody>
          <a:bodyPr/>
          <a:lstStyle/>
          <a:p>
            <a:fld id="{53EB70E3-6BB6-D846-AD6B-AC9D0F4B4ED1}" type="slidenum">
              <a:rPr kumimoji="1" lang="en-US" altLang="ja-JP" smtClean="0"/>
              <a:pPr/>
              <a:t>26</a:t>
            </a:fld>
            <a:endParaRPr kumimoji="1" lang="en-US" altLang="ja-JP" dirty="0"/>
          </a:p>
        </p:txBody>
      </p:sp>
      <p:sp>
        <p:nvSpPr>
          <p:cNvPr id="9" name="テキスト ボックス 8">
            <a:extLst>
              <a:ext uri="{FF2B5EF4-FFF2-40B4-BE49-F238E27FC236}">
                <a16:creationId xmlns:a16="http://schemas.microsoft.com/office/drawing/2014/main" id="{E56813F7-5128-59C2-57B5-0FFFF32F7D07}"/>
              </a:ext>
            </a:extLst>
          </p:cNvPr>
          <p:cNvSpPr txBox="1"/>
          <p:nvPr/>
        </p:nvSpPr>
        <p:spPr>
          <a:xfrm>
            <a:off x="419102" y="1116737"/>
            <a:ext cx="7781802" cy="1877437"/>
          </a:xfrm>
          <a:prstGeom prst="rect">
            <a:avLst/>
          </a:prstGeom>
          <a:noFill/>
        </p:spPr>
        <p:txBody>
          <a:bodyPr wrap="square">
            <a:spAutoFit/>
          </a:bodyPr>
          <a:lstStyle/>
          <a:p>
            <a:pPr algn="l"/>
            <a:r>
              <a:rPr lang="en-US" altLang="ja-JP" sz="2000" b="0" i="0" dirty="0">
                <a:solidFill>
                  <a:srgbClr val="444444"/>
                </a:solidFill>
                <a:effectLst/>
                <a:latin typeface="Lucida Console" panose="020B0609040504020204" pitchFamily="49" charset="0"/>
              </a:rPr>
              <a:t>library(</a:t>
            </a:r>
            <a:r>
              <a:rPr lang="en-US" altLang="ja-JP" sz="2000" b="0" i="0" dirty="0" err="1">
                <a:solidFill>
                  <a:srgbClr val="444444"/>
                </a:solidFill>
                <a:effectLst/>
                <a:latin typeface="Lucida Console" panose="020B0609040504020204" pitchFamily="49" charset="0"/>
              </a:rPr>
              <a:t>dplyr</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wk1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tibble</a:t>
            </a:r>
            <a:r>
              <a:rPr lang="en-US" altLang="ja-JP" sz="2000" b="0" i="0" dirty="0">
                <a:solidFill>
                  <a:srgbClr val="444444"/>
                </a:solidFill>
                <a:effectLst/>
                <a:latin typeface="Lucida Console" panose="020B0609040504020204" pitchFamily="49" charset="0"/>
              </a:rPr>
              <a:t>(id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1</a:t>
            </a:r>
            <a:r>
              <a:rPr lang="en-US" altLang="ja-JP" sz="2000" b="0" i="0" dirty="0">
                <a:solidFill>
                  <a:srgbClr val="AB5656"/>
                </a:solidFill>
                <a:effectLst/>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3</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val</a:t>
            </a:r>
            <a:r>
              <a:rPr lang="en-US" altLang="ja-JP" sz="2000" b="0" i="0" dirty="0">
                <a:solidFill>
                  <a:srgbClr val="444444"/>
                </a:solidFill>
                <a:effectLst/>
                <a:latin typeface="Lucida Console" panose="020B0609040504020204" pitchFamily="49" charset="0"/>
              </a:rPr>
              <a:t>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397300"/>
                </a:solidFill>
                <a:effectLst/>
                <a:latin typeface="Lucida Console" panose="020B0609040504020204" pitchFamily="49" charset="0"/>
              </a:rPr>
              <a:t>c</a:t>
            </a:r>
            <a:r>
              <a:rPr lang="en-US" altLang="ja-JP" sz="2000" b="0" i="0" dirty="0">
                <a:solidFill>
                  <a:srgbClr val="444444"/>
                </a:solidFill>
                <a:effectLst/>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"A"</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"B"</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"C"</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wk2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tibble</a:t>
            </a:r>
            <a:r>
              <a:rPr lang="en-US" altLang="ja-JP" sz="2000" b="0" i="0" dirty="0">
                <a:solidFill>
                  <a:srgbClr val="444444"/>
                </a:solidFill>
                <a:effectLst/>
                <a:latin typeface="Lucida Console" panose="020B0609040504020204" pitchFamily="49" charset="0"/>
              </a:rPr>
              <a:t>(id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2</a:t>
            </a:r>
            <a:r>
              <a:rPr lang="en-US" altLang="ja-JP" sz="2000" dirty="0">
                <a:solidFill>
                  <a:srgbClr val="444444"/>
                </a:solidFill>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4</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val</a:t>
            </a:r>
            <a:r>
              <a:rPr lang="en-US" altLang="ja-JP" sz="2000" b="0" i="0" dirty="0">
                <a:solidFill>
                  <a:srgbClr val="444444"/>
                </a:solidFill>
                <a:effectLst/>
                <a:latin typeface="Lucida Console" panose="020B0609040504020204" pitchFamily="49" charset="0"/>
              </a:rPr>
              <a:t>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397300"/>
                </a:solidFill>
                <a:effectLst/>
                <a:latin typeface="Lucida Console" panose="020B0609040504020204" pitchFamily="49" charset="0"/>
              </a:rPr>
              <a:t>c</a:t>
            </a:r>
            <a:r>
              <a:rPr lang="en-US" altLang="ja-JP" sz="2000" b="0" i="0" dirty="0">
                <a:solidFill>
                  <a:srgbClr val="444444"/>
                </a:solidFill>
                <a:effectLst/>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"D"</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"E"</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"F"</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out1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highlight>
                  <a:srgbClr val="00FFFF"/>
                </a:highlight>
                <a:latin typeface="Lucida Console" panose="020B0609040504020204" pitchFamily="49" charset="0"/>
              </a:rPr>
              <a:t>full_join</a:t>
            </a:r>
            <a:r>
              <a:rPr lang="en-US" altLang="ja-JP" sz="2000" b="0" i="0" dirty="0">
                <a:solidFill>
                  <a:srgbClr val="444444"/>
                </a:solidFill>
                <a:effectLst/>
                <a:latin typeface="Lucida Console" panose="020B0609040504020204" pitchFamily="49" charset="0"/>
              </a:rPr>
              <a:t>(wk1, wk2,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a:t>
            </a:r>
          </a:p>
          <a:p>
            <a:pPr algn="l"/>
            <a:endParaRPr lang="en-US" altLang="ja-JP" dirty="0">
              <a:solidFill>
                <a:srgbClr val="444444"/>
              </a:solidFill>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p:txBody>
      </p:sp>
      <p:pic>
        <p:nvPicPr>
          <p:cNvPr id="11" name="図 10">
            <a:extLst>
              <a:ext uri="{FF2B5EF4-FFF2-40B4-BE49-F238E27FC236}">
                <a16:creationId xmlns:a16="http://schemas.microsoft.com/office/drawing/2014/main" id="{09833EBF-8C0D-1543-4D8D-75450AC72BC9}"/>
              </a:ext>
            </a:extLst>
          </p:cNvPr>
          <p:cNvPicPr>
            <a:picLocks noChangeAspect="1"/>
          </p:cNvPicPr>
          <p:nvPr/>
        </p:nvPicPr>
        <p:blipFill>
          <a:blip r:embed="rId3"/>
          <a:stretch>
            <a:fillRect/>
          </a:stretch>
        </p:blipFill>
        <p:spPr>
          <a:xfrm>
            <a:off x="419101" y="2885243"/>
            <a:ext cx="1876687" cy="1333686"/>
          </a:xfrm>
          <a:prstGeom prst="rect">
            <a:avLst/>
          </a:prstGeom>
          <a:ln>
            <a:solidFill>
              <a:schemeClr val="accent1"/>
            </a:solidFill>
          </a:ln>
        </p:spPr>
      </p:pic>
      <p:pic>
        <p:nvPicPr>
          <p:cNvPr id="15" name="図 14">
            <a:extLst>
              <a:ext uri="{FF2B5EF4-FFF2-40B4-BE49-F238E27FC236}">
                <a16:creationId xmlns:a16="http://schemas.microsoft.com/office/drawing/2014/main" id="{5FDE361F-2E58-59FA-6AA8-8F10D34F1AFD}"/>
              </a:ext>
            </a:extLst>
          </p:cNvPr>
          <p:cNvPicPr>
            <a:picLocks noChangeAspect="1"/>
          </p:cNvPicPr>
          <p:nvPr/>
        </p:nvPicPr>
        <p:blipFill>
          <a:blip r:embed="rId4"/>
          <a:stretch>
            <a:fillRect/>
          </a:stretch>
        </p:blipFill>
        <p:spPr>
          <a:xfrm>
            <a:off x="2838278" y="2885243"/>
            <a:ext cx="1743318" cy="1371791"/>
          </a:xfrm>
          <a:prstGeom prst="rect">
            <a:avLst/>
          </a:prstGeom>
          <a:ln>
            <a:solidFill>
              <a:schemeClr val="accent1"/>
            </a:solidFill>
          </a:ln>
        </p:spPr>
      </p:pic>
      <p:sp>
        <p:nvSpPr>
          <p:cNvPr id="17" name="テキスト ボックス 16">
            <a:extLst>
              <a:ext uri="{FF2B5EF4-FFF2-40B4-BE49-F238E27FC236}">
                <a16:creationId xmlns:a16="http://schemas.microsoft.com/office/drawing/2014/main" id="{34E3A12A-C610-2202-9D6C-AC0DF9076031}"/>
              </a:ext>
            </a:extLst>
          </p:cNvPr>
          <p:cNvSpPr txBox="1"/>
          <p:nvPr/>
        </p:nvSpPr>
        <p:spPr>
          <a:xfrm>
            <a:off x="9324975" y="866592"/>
            <a:ext cx="2806700" cy="1600438"/>
          </a:xfrm>
          <a:prstGeom prst="rect">
            <a:avLst/>
          </a:prstGeom>
          <a:noFill/>
        </p:spPr>
        <p:txBody>
          <a:bodyPr wrap="square">
            <a:spAutoFit/>
          </a:bodyPr>
          <a:lstStyle/>
          <a:p>
            <a:endParaRPr lang="ja-JP" altLang="en-US" sz="1800" dirty="0">
              <a:solidFill>
                <a:srgbClr val="000000"/>
              </a:solidFill>
              <a:latin typeface="Courier New" panose="02070309020205020404" pitchFamily="49" charset="0"/>
            </a:endParaRPr>
          </a:p>
          <a:p>
            <a:r>
              <a:rPr lang="en-US" altLang="ja-JP" sz="2000" b="1" dirty="0">
                <a:solidFill>
                  <a:srgbClr val="000080"/>
                </a:solidFill>
                <a:latin typeface="Courier New" panose="02070309020205020404" pitchFamily="49" charset="0"/>
              </a:rPr>
              <a:t>data</a:t>
            </a:r>
            <a:r>
              <a:rPr lang="en-US" altLang="ja-JP" sz="2000" b="0" dirty="0">
                <a:solidFill>
                  <a:srgbClr val="000000"/>
                </a:solidFill>
                <a:latin typeface="Courier New" panose="02070309020205020404" pitchFamily="49" charset="0"/>
              </a:rPr>
              <a:t> sas_out1 ;</a:t>
            </a:r>
          </a:p>
          <a:p>
            <a:r>
              <a:rPr lang="en-US" altLang="ja-JP" sz="2000" b="0" dirty="0">
                <a:solidFill>
                  <a:srgbClr val="0000FF"/>
                </a:solidFill>
                <a:latin typeface="Courier New" panose="02070309020205020404" pitchFamily="49" charset="0"/>
              </a:rPr>
              <a:t>merge</a:t>
            </a:r>
            <a:r>
              <a:rPr lang="en-US" altLang="ja-JP" sz="2000" b="0" dirty="0">
                <a:solidFill>
                  <a:srgbClr val="000000"/>
                </a:solidFill>
                <a:latin typeface="Courier New" panose="02070309020205020404" pitchFamily="49" charset="0"/>
              </a:rPr>
              <a:t> wk1 wk2;</a:t>
            </a:r>
          </a:p>
          <a:p>
            <a:r>
              <a:rPr lang="en-US" altLang="ja-JP" sz="2000" b="0" dirty="0">
                <a:solidFill>
                  <a:srgbClr val="0000FF"/>
                </a:solidFill>
                <a:latin typeface="Courier New" panose="02070309020205020404" pitchFamily="49" charset="0"/>
              </a:rPr>
              <a:t>by</a:t>
            </a:r>
            <a:r>
              <a:rPr lang="en-US" altLang="ja-JP" sz="2000" b="0" dirty="0">
                <a:solidFill>
                  <a:srgbClr val="000000"/>
                </a:solidFill>
                <a:latin typeface="Courier New" panose="02070309020205020404" pitchFamily="49" charset="0"/>
              </a:rPr>
              <a:t> id;</a:t>
            </a:r>
          </a:p>
          <a:p>
            <a:r>
              <a:rPr lang="en-US" altLang="ja-JP" sz="2000" b="1" dirty="0">
                <a:solidFill>
                  <a:srgbClr val="000080"/>
                </a:solidFill>
                <a:latin typeface="Courier New" panose="02070309020205020404" pitchFamily="49" charset="0"/>
              </a:rPr>
              <a:t>run</a:t>
            </a:r>
            <a:r>
              <a:rPr lang="en-US" altLang="ja-JP" sz="2000" b="0" dirty="0">
                <a:solidFill>
                  <a:srgbClr val="000000"/>
                </a:solidFill>
                <a:latin typeface="Courier New" panose="02070309020205020404" pitchFamily="49" charset="0"/>
              </a:rPr>
              <a:t>;</a:t>
            </a:r>
            <a:endParaRPr lang="ja-JP" altLang="en-US" sz="2000" dirty="0"/>
          </a:p>
        </p:txBody>
      </p:sp>
      <p:pic>
        <p:nvPicPr>
          <p:cNvPr id="21" name="図 20">
            <a:extLst>
              <a:ext uri="{FF2B5EF4-FFF2-40B4-BE49-F238E27FC236}">
                <a16:creationId xmlns:a16="http://schemas.microsoft.com/office/drawing/2014/main" id="{DCEB10BD-D21E-220D-211B-CBDF05C20B22}"/>
              </a:ext>
            </a:extLst>
          </p:cNvPr>
          <p:cNvPicPr>
            <a:picLocks noChangeAspect="1"/>
          </p:cNvPicPr>
          <p:nvPr/>
        </p:nvPicPr>
        <p:blipFill>
          <a:blip r:embed="rId5"/>
          <a:stretch>
            <a:fillRect/>
          </a:stretch>
        </p:blipFill>
        <p:spPr>
          <a:xfrm>
            <a:off x="5058089" y="2698618"/>
            <a:ext cx="2806700" cy="1527908"/>
          </a:xfrm>
          <a:prstGeom prst="rect">
            <a:avLst/>
          </a:prstGeom>
          <a:ln>
            <a:solidFill>
              <a:schemeClr val="accent1"/>
            </a:solidFill>
          </a:ln>
        </p:spPr>
      </p:pic>
      <p:sp>
        <p:nvSpPr>
          <p:cNvPr id="22" name="等号否定 21">
            <a:extLst>
              <a:ext uri="{FF2B5EF4-FFF2-40B4-BE49-F238E27FC236}">
                <a16:creationId xmlns:a16="http://schemas.microsoft.com/office/drawing/2014/main" id="{719BA4DF-978F-8AD3-1C42-821013BAB4C9}"/>
              </a:ext>
            </a:extLst>
          </p:cNvPr>
          <p:cNvSpPr/>
          <p:nvPr/>
        </p:nvSpPr>
        <p:spPr>
          <a:xfrm>
            <a:off x="8414932" y="3075723"/>
            <a:ext cx="1333500" cy="646837"/>
          </a:xfrm>
          <a:prstGeom prst="mathNot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DEA60D67-7C05-9DC1-7766-1AFF86434162}"/>
              </a:ext>
            </a:extLst>
          </p:cNvPr>
          <p:cNvSpPr txBox="1"/>
          <p:nvPr/>
        </p:nvSpPr>
        <p:spPr>
          <a:xfrm>
            <a:off x="7502727" y="4331254"/>
            <a:ext cx="5295740" cy="523220"/>
          </a:xfrm>
          <a:prstGeom prst="rect">
            <a:avLst/>
          </a:prstGeom>
          <a:noFill/>
        </p:spPr>
        <p:txBody>
          <a:bodyPr wrap="square">
            <a:spAutoFit/>
          </a:bodyPr>
          <a:lstStyle/>
          <a:p>
            <a:r>
              <a:rPr lang="en-US" altLang="ja-JP" sz="2800" b="1" dirty="0" err="1">
                <a:solidFill>
                  <a:schemeClr val="accent5"/>
                </a:solidFill>
              </a:rPr>
              <a:t>dplyr:full_join</a:t>
            </a:r>
            <a:r>
              <a:rPr lang="en-US" altLang="ja-JP" sz="2800" b="1" dirty="0">
                <a:solidFill>
                  <a:schemeClr val="accent5"/>
                </a:solidFill>
              </a:rPr>
              <a:t> </a:t>
            </a:r>
            <a:r>
              <a:rPr lang="ja-JP" altLang="en-US" sz="2800" b="1" dirty="0">
                <a:solidFill>
                  <a:schemeClr val="accent5"/>
                </a:solidFill>
              </a:rPr>
              <a:t>≠　</a:t>
            </a:r>
            <a:r>
              <a:rPr lang="en-US" altLang="ja-JP" sz="2800" b="1" dirty="0">
                <a:solidFill>
                  <a:schemeClr val="accent5"/>
                </a:solidFill>
              </a:rPr>
              <a:t>SAS</a:t>
            </a:r>
            <a:r>
              <a:rPr lang="ja-JP" altLang="en-US" sz="2800" b="1" dirty="0">
                <a:solidFill>
                  <a:schemeClr val="accent5"/>
                </a:solidFill>
              </a:rPr>
              <a:t> </a:t>
            </a:r>
            <a:r>
              <a:rPr lang="en-US" altLang="ja-JP" sz="2800" b="1" dirty="0">
                <a:solidFill>
                  <a:schemeClr val="accent5"/>
                </a:solidFill>
              </a:rPr>
              <a:t>merge</a:t>
            </a:r>
            <a:endParaRPr lang="ja-JP" altLang="en-US" sz="2800" b="1" dirty="0">
              <a:solidFill>
                <a:schemeClr val="accent5"/>
              </a:solidFill>
            </a:endParaRPr>
          </a:p>
        </p:txBody>
      </p:sp>
      <p:pic>
        <p:nvPicPr>
          <p:cNvPr id="26" name="図 25">
            <a:extLst>
              <a:ext uri="{FF2B5EF4-FFF2-40B4-BE49-F238E27FC236}">
                <a16:creationId xmlns:a16="http://schemas.microsoft.com/office/drawing/2014/main" id="{6737BE0D-2284-F1DA-10B3-2D25C22D9126}"/>
              </a:ext>
            </a:extLst>
          </p:cNvPr>
          <p:cNvPicPr>
            <a:picLocks noChangeAspect="1"/>
          </p:cNvPicPr>
          <p:nvPr/>
        </p:nvPicPr>
        <p:blipFill>
          <a:blip r:embed="rId6"/>
          <a:stretch>
            <a:fillRect/>
          </a:stretch>
        </p:blipFill>
        <p:spPr>
          <a:xfrm>
            <a:off x="6461439" y="5131110"/>
            <a:ext cx="2717210" cy="2026586"/>
          </a:xfrm>
          <a:prstGeom prst="rect">
            <a:avLst/>
          </a:prstGeom>
          <a:ln>
            <a:solidFill>
              <a:schemeClr val="accent1"/>
            </a:solidFill>
          </a:ln>
        </p:spPr>
      </p:pic>
      <p:sp>
        <p:nvSpPr>
          <p:cNvPr id="28" name="テキスト ボックス 27">
            <a:extLst>
              <a:ext uri="{FF2B5EF4-FFF2-40B4-BE49-F238E27FC236}">
                <a16:creationId xmlns:a16="http://schemas.microsoft.com/office/drawing/2014/main" id="{CD65694E-582F-ADF1-7473-877EFF3C9BC4}"/>
              </a:ext>
            </a:extLst>
          </p:cNvPr>
          <p:cNvSpPr txBox="1"/>
          <p:nvPr/>
        </p:nvSpPr>
        <p:spPr>
          <a:xfrm>
            <a:off x="103137" y="5144367"/>
            <a:ext cx="7213600" cy="400110"/>
          </a:xfrm>
          <a:prstGeom prst="rect">
            <a:avLst/>
          </a:prstGeom>
          <a:noFill/>
        </p:spPr>
        <p:txBody>
          <a:bodyPr wrap="square">
            <a:spAutoFit/>
          </a:bodyPr>
          <a:lstStyle/>
          <a:p>
            <a:pPr algn="l"/>
            <a:r>
              <a:rPr lang="en-US" altLang="ja-JP" sz="2000" b="0" i="0" dirty="0">
                <a:solidFill>
                  <a:srgbClr val="444444"/>
                </a:solidFill>
                <a:effectLst/>
                <a:latin typeface="Lucida Console" panose="020B0609040504020204" pitchFamily="49" charset="0"/>
              </a:rPr>
              <a:t>out2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highlight>
                  <a:srgbClr val="00FFFF"/>
                </a:highlight>
                <a:latin typeface="Lucida Console" panose="020B0609040504020204" pitchFamily="49" charset="0"/>
              </a:rPr>
              <a:t>rows_upsert</a:t>
            </a:r>
            <a:r>
              <a:rPr lang="en-US" altLang="ja-JP" sz="2000" b="0" i="0" dirty="0">
                <a:solidFill>
                  <a:srgbClr val="444444"/>
                </a:solidFill>
                <a:effectLst/>
                <a:latin typeface="Lucida Console" panose="020B0609040504020204" pitchFamily="49" charset="0"/>
              </a:rPr>
              <a:t>(wk1, wk2,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a:t>
            </a:r>
          </a:p>
        </p:txBody>
      </p:sp>
      <p:sp>
        <p:nvSpPr>
          <p:cNvPr id="30" name="テキスト ボックス 29">
            <a:extLst>
              <a:ext uri="{FF2B5EF4-FFF2-40B4-BE49-F238E27FC236}">
                <a16:creationId xmlns:a16="http://schemas.microsoft.com/office/drawing/2014/main" id="{EFE26807-68AC-797E-35ED-00ADFB4210E3}"/>
              </a:ext>
            </a:extLst>
          </p:cNvPr>
          <p:cNvSpPr txBox="1"/>
          <p:nvPr/>
        </p:nvSpPr>
        <p:spPr>
          <a:xfrm>
            <a:off x="9447420" y="5297016"/>
            <a:ext cx="4116180" cy="1200329"/>
          </a:xfrm>
          <a:prstGeom prst="rect">
            <a:avLst/>
          </a:prstGeom>
          <a:noFill/>
        </p:spPr>
        <p:txBody>
          <a:bodyPr wrap="square">
            <a:spAutoFit/>
          </a:bodyPr>
          <a:lstStyle/>
          <a:p>
            <a:r>
              <a:rPr lang="ja-JP" altLang="en-US" sz="2400" dirty="0"/>
              <a:t>In this case, `rows_upsert` behaves similarly to a SAS merge rather than a full join.</a:t>
            </a:r>
          </a:p>
        </p:txBody>
      </p:sp>
      <p:pic>
        <p:nvPicPr>
          <p:cNvPr id="4" name="図 3">
            <a:extLst>
              <a:ext uri="{FF2B5EF4-FFF2-40B4-BE49-F238E27FC236}">
                <a16:creationId xmlns:a16="http://schemas.microsoft.com/office/drawing/2014/main" id="{BEBB61C8-5AFD-678C-B2DA-4AE0196FE78E}"/>
              </a:ext>
            </a:extLst>
          </p:cNvPr>
          <p:cNvPicPr>
            <a:picLocks noChangeAspect="1"/>
          </p:cNvPicPr>
          <p:nvPr/>
        </p:nvPicPr>
        <p:blipFill>
          <a:blip r:embed="rId7"/>
          <a:stretch>
            <a:fillRect/>
          </a:stretch>
        </p:blipFill>
        <p:spPr>
          <a:xfrm>
            <a:off x="10102160" y="2539525"/>
            <a:ext cx="2806700" cy="1719233"/>
          </a:xfrm>
          <a:prstGeom prst="rect">
            <a:avLst/>
          </a:prstGeom>
        </p:spPr>
      </p:pic>
      <p:sp>
        <p:nvSpPr>
          <p:cNvPr id="5" name="タイトル 1">
            <a:extLst>
              <a:ext uri="{FF2B5EF4-FFF2-40B4-BE49-F238E27FC236}">
                <a16:creationId xmlns:a16="http://schemas.microsoft.com/office/drawing/2014/main" id="{29534953-47DF-4120-B61C-0548219806CF}"/>
              </a:ext>
            </a:extLst>
          </p:cNvPr>
          <p:cNvSpPr>
            <a:spLocks noGrp="1"/>
          </p:cNvSpPr>
          <p:nvPr>
            <p:ph type="title"/>
          </p:nvPr>
        </p:nvSpPr>
        <p:spPr>
          <a:xfrm>
            <a:off x="496887" y="270008"/>
            <a:ext cx="13411200" cy="626110"/>
          </a:xfrm>
        </p:spPr>
        <p:txBody>
          <a:bodyPr/>
          <a:lstStyle/>
          <a:p>
            <a:r>
              <a:rPr lang="en-US" altLang="ja-JP" b="0" dirty="0" err="1"/>
              <a:t>dplyr:full_join</a:t>
            </a:r>
            <a:r>
              <a:rPr lang="en-US" altLang="ja-JP" b="0" dirty="0"/>
              <a:t> </a:t>
            </a:r>
            <a:r>
              <a:rPr lang="ja-JP" altLang="en-US" b="0" dirty="0"/>
              <a:t>≠　</a:t>
            </a:r>
            <a:r>
              <a:rPr lang="en-US" altLang="ja-JP" b="0" dirty="0"/>
              <a:t>SAS</a:t>
            </a:r>
            <a:r>
              <a:rPr lang="ja-JP" altLang="en-US" b="0" dirty="0"/>
              <a:t> </a:t>
            </a:r>
            <a:r>
              <a:rPr lang="en-US" altLang="ja-JP" b="0" dirty="0"/>
              <a:t>merge</a:t>
            </a:r>
            <a:endParaRPr lang="ja-JP" altLang="en-US" b="0" dirty="0"/>
          </a:p>
        </p:txBody>
      </p:sp>
    </p:spTree>
    <p:extLst>
      <p:ext uri="{BB962C8B-B14F-4D97-AF65-F5344CB8AC3E}">
        <p14:creationId xmlns:p14="http://schemas.microsoft.com/office/powerpoint/2010/main" val="237011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ECE6-CB56-FADE-4E86-92DA38D298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2CD72EC-017E-75AD-4FA1-84BB72C7C4E4}"/>
              </a:ext>
            </a:extLst>
          </p:cNvPr>
          <p:cNvSpPr>
            <a:spLocks noGrp="1"/>
          </p:cNvSpPr>
          <p:nvPr>
            <p:ph type="title"/>
          </p:nvPr>
        </p:nvSpPr>
        <p:spPr>
          <a:xfrm>
            <a:off x="720000" y="3775006"/>
            <a:ext cx="12664612" cy="552587"/>
          </a:xfrm>
        </p:spPr>
        <p:txBody>
          <a:bodyPr/>
          <a:lstStyle/>
          <a:p>
            <a:r>
              <a:rPr kumimoji="1" lang="en-US" altLang="ja-JP" dirty="0"/>
              <a:t>sassy</a:t>
            </a:r>
            <a:endParaRPr kumimoji="1" lang="ja-JP" altLang="en-US" dirty="0"/>
          </a:p>
        </p:txBody>
      </p:sp>
      <p:sp>
        <p:nvSpPr>
          <p:cNvPr id="3" name="スライド番号プレースホルダー 2">
            <a:extLst>
              <a:ext uri="{FF2B5EF4-FFF2-40B4-BE49-F238E27FC236}">
                <a16:creationId xmlns:a16="http://schemas.microsoft.com/office/drawing/2014/main" id="{8250DB6A-8D35-FB32-B205-979244F59EB8}"/>
              </a:ext>
            </a:extLst>
          </p:cNvPr>
          <p:cNvSpPr>
            <a:spLocks noGrp="1"/>
          </p:cNvSpPr>
          <p:nvPr>
            <p:ph type="sldNum" sz="quarter" idx="4"/>
          </p:nvPr>
        </p:nvSpPr>
        <p:spPr/>
        <p:txBody>
          <a:bodyPr/>
          <a:lstStyle/>
          <a:p>
            <a:fld id="{24AEDCA4-7D12-E34A-9125-9C962139F6EA}" type="slidenum">
              <a:rPr kumimoji="1" lang="en-US" altLang="ja-JP" smtClean="0"/>
              <a:pPr/>
              <a:t>27</a:t>
            </a:fld>
            <a:endParaRPr kumimoji="1" lang="en-US" altLang="ja-JP" dirty="0"/>
          </a:p>
        </p:txBody>
      </p:sp>
      <p:pic>
        <p:nvPicPr>
          <p:cNvPr id="6" name="図 5">
            <a:extLst>
              <a:ext uri="{FF2B5EF4-FFF2-40B4-BE49-F238E27FC236}">
                <a16:creationId xmlns:a16="http://schemas.microsoft.com/office/drawing/2014/main" id="{4A0920DD-2C13-978F-B1C4-EE44F87A304A}"/>
              </a:ext>
            </a:extLst>
          </p:cNvPr>
          <p:cNvPicPr>
            <a:picLocks noChangeAspect="1"/>
          </p:cNvPicPr>
          <p:nvPr/>
        </p:nvPicPr>
        <p:blipFill>
          <a:blip r:embed="rId3"/>
          <a:stretch>
            <a:fillRect/>
          </a:stretch>
        </p:blipFill>
        <p:spPr>
          <a:xfrm>
            <a:off x="3675272" y="2869858"/>
            <a:ext cx="10441605" cy="2362882"/>
          </a:xfrm>
          <a:prstGeom prst="rect">
            <a:avLst/>
          </a:prstGeom>
        </p:spPr>
      </p:pic>
      <p:sp>
        <p:nvSpPr>
          <p:cNvPr id="9" name="テキスト ボックス 8">
            <a:extLst>
              <a:ext uri="{FF2B5EF4-FFF2-40B4-BE49-F238E27FC236}">
                <a16:creationId xmlns:a16="http://schemas.microsoft.com/office/drawing/2014/main" id="{288A86E4-31EF-E936-EF78-5467693FB3F2}"/>
              </a:ext>
            </a:extLst>
          </p:cNvPr>
          <p:cNvSpPr txBox="1"/>
          <p:nvPr/>
        </p:nvSpPr>
        <p:spPr>
          <a:xfrm>
            <a:off x="3775882" y="5944654"/>
            <a:ext cx="7215808" cy="369332"/>
          </a:xfrm>
          <a:prstGeom prst="rect">
            <a:avLst/>
          </a:prstGeom>
          <a:noFill/>
        </p:spPr>
        <p:txBody>
          <a:bodyPr wrap="square">
            <a:spAutoFit/>
          </a:bodyPr>
          <a:lstStyle/>
          <a:p>
            <a:r>
              <a:rPr lang="ja-JP" altLang="en-US" dirty="0">
                <a:hlinkClick r:id="rId4"/>
              </a:rPr>
              <a:t>https://sassy.r-sassy.org/index.html</a:t>
            </a:r>
            <a:endParaRPr lang="ja-JP" altLang="en-US" dirty="0"/>
          </a:p>
        </p:txBody>
      </p:sp>
    </p:spTree>
    <p:extLst>
      <p:ext uri="{BB962C8B-B14F-4D97-AF65-F5344CB8AC3E}">
        <p14:creationId xmlns:p14="http://schemas.microsoft.com/office/powerpoint/2010/main" val="2916303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605ED51-0F3F-1E30-3B15-425E71E5A392}"/>
              </a:ext>
            </a:extLst>
          </p:cNvPr>
          <p:cNvSpPr>
            <a:spLocks noGrp="1"/>
          </p:cNvSpPr>
          <p:nvPr>
            <p:ph type="sldNum" sz="quarter" idx="4"/>
          </p:nvPr>
        </p:nvSpPr>
        <p:spPr/>
        <p:txBody>
          <a:bodyPr/>
          <a:lstStyle/>
          <a:p>
            <a:fld id="{53EB70E3-6BB6-D846-AD6B-AC9D0F4B4ED1}" type="slidenum">
              <a:rPr kumimoji="1" lang="en-US" altLang="ja-JP" smtClean="0"/>
              <a:pPr/>
              <a:t>28</a:t>
            </a:fld>
            <a:endParaRPr kumimoji="1" lang="en-US" altLang="ja-JP" dirty="0"/>
          </a:p>
        </p:txBody>
      </p:sp>
      <p:sp>
        <p:nvSpPr>
          <p:cNvPr id="7" name="テキスト ボックス 6">
            <a:extLst>
              <a:ext uri="{FF2B5EF4-FFF2-40B4-BE49-F238E27FC236}">
                <a16:creationId xmlns:a16="http://schemas.microsoft.com/office/drawing/2014/main" id="{0601D0F2-000F-03CC-9DEB-5B04F1938E66}"/>
              </a:ext>
            </a:extLst>
          </p:cNvPr>
          <p:cNvSpPr txBox="1"/>
          <p:nvPr/>
        </p:nvSpPr>
        <p:spPr>
          <a:xfrm>
            <a:off x="215900" y="1114150"/>
            <a:ext cx="13692187" cy="1107996"/>
          </a:xfrm>
          <a:prstGeom prst="rect">
            <a:avLst/>
          </a:prstGeom>
          <a:noFill/>
        </p:spPr>
        <p:txBody>
          <a:bodyPr wrap="square">
            <a:spAutoFit/>
          </a:bodyPr>
          <a:lstStyle/>
          <a:p>
            <a:pPr algn="l"/>
            <a:r>
              <a:rPr lang="en-US" altLang="ja-JP" sz="2200" b="0" i="0" dirty="0">
                <a:solidFill>
                  <a:srgbClr val="444444"/>
                </a:solidFill>
                <a:effectLst/>
                <a:latin typeface="Lucida Console" panose="020B0609040504020204" pitchFamily="49" charset="0"/>
              </a:rPr>
              <a:t>wk1 </a:t>
            </a:r>
            <a:r>
              <a:rPr lang="en-US" altLang="ja-JP" sz="2200" b="0" i="0" dirty="0">
                <a:solidFill>
                  <a:srgbClr val="AB5656"/>
                </a:solidFill>
                <a:effectLst/>
                <a:latin typeface="Lucida Console" panose="020B0609040504020204" pitchFamily="49" charset="0"/>
              </a:rPr>
              <a:t>&lt;-</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tibble</a:t>
            </a:r>
            <a:r>
              <a:rPr lang="en-US" altLang="ja-JP" sz="2200" b="0" i="0" dirty="0">
                <a:solidFill>
                  <a:srgbClr val="444444"/>
                </a:solidFill>
                <a:effectLst/>
                <a:latin typeface="Lucida Console" panose="020B0609040504020204" pitchFamily="49" charset="0"/>
              </a:rPr>
              <a:t>(id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1</a:t>
            </a:r>
            <a:r>
              <a:rPr lang="en-US" altLang="ja-JP" sz="2200" b="0" i="0" dirty="0">
                <a:solidFill>
                  <a:srgbClr val="AB5656"/>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3</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val</a:t>
            </a:r>
            <a:r>
              <a:rPr lang="en-US" altLang="ja-JP" sz="2200" b="0" i="0" dirty="0">
                <a:solidFill>
                  <a:srgbClr val="444444"/>
                </a:solidFill>
                <a:effectLst/>
                <a:latin typeface="Lucida Console" panose="020B0609040504020204" pitchFamily="49" charset="0"/>
              </a:rPr>
              <a:t>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3973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"A"</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"B"</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p>
          <a:p>
            <a:pPr algn="l"/>
            <a:r>
              <a:rPr lang="en-US" altLang="ja-JP" sz="2200" b="0" i="0" dirty="0">
                <a:solidFill>
                  <a:srgbClr val="444444"/>
                </a:solidFill>
                <a:effectLst/>
                <a:latin typeface="Lucida Console" panose="020B0609040504020204" pitchFamily="49" charset="0"/>
              </a:rPr>
              <a:t>wk3 </a:t>
            </a:r>
            <a:r>
              <a:rPr lang="en-US" altLang="ja-JP" sz="2200" b="0" i="0" dirty="0">
                <a:solidFill>
                  <a:srgbClr val="AB5656"/>
                </a:solidFill>
                <a:effectLst/>
                <a:latin typeface="Lucida Console" panose="020B0609040504020204" pitchFamily="49" charset="0"/>
              </a:rPr>
              <a:t>&lt;-</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tibble</a:t>
            </a:r>
            <a:r>
              <a:rPr lang="en-US" altLang="ja-JP" sz="2200" b="0" i="0" dirty="0">
                <a:solidFill>
                  <a:srgbClr val="444444"/>
                </a:solidFill>
                <a:effectLst/>
                <a:latin typeface="Lucida Console" panose="020B0609040504020204" pitchFamily="49" charset="0"/>
              </a:rPr>
              <a:t>(id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2</a:t>
            </a:r>
            <a:r>
              <a:rPr lang="en-US" altLang="ja-JP" sz="2200" b="0" i="0" dirty="0">
                <a:solidFill>
                  <a:srgbClr val="AB5656"/>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4</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val</a:t>
            </a:r>
            <a:r>
              <a:rPr lang="en-US" altLang="ja-JP" sz="2200" b="0" i="0" dirty="0">
                <a:solidFill>
                  <a:srgbClr val="444444"/>
                </a:solidFill>
                <a:effectLst/>
                <a:latin typeface="Lucida Console" panose="020B0609040504020204" pitchFamily="49" charset="0"/>
              </a:rPr>
              <a:t>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3973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"D"</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"E"</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"F"</a:t>
            </a:r>
            <a:r>
              <a:rPr lang="en-US" altLang="ja-JP" sz="2200" b="0" i="0" dirty="0">
                <a:solidFill>
                  <a:srgbClr val="444444"/>
                </a:solidFill>
                <a:effectLst/>
                <a:latin typeface="Lucida Console" panose="020B0609040504020204" pitchFamily="49" charset="0"/>
              </a:rPr>
              <a:t>),val2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3973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"D"</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"E"</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"F"</a:t>
            </a:r>
            <a:r>
              <a:rPr lang="en-US" altLang="ja-JP" sz="2200" b="0" i="0" dirty="0">
                <a:solidFill>
                  <a:srgbClr val="444444"/>
                </a:solidFill>
                <a:effectLst/>
                <a:latin typeface="Lucida Console" panose="020B0609040504020204" pitchFamily="49" charset="0"/>
              </a:rPr>
              <a:t>) )</a:t>
            </a:r>
          </a:p>
          <a:p>
            <a:pPr algn="l"/>
            <a:r>
              <a:rPr lang="en-US" altLang="ja-JP" sz="2200" b="0" i="0" dirty="0">
                <a:solidFill>
                  <a:srgbClr val="444444"/>
                </a:solidFill>
                <a:effectLst/>
                <a:latin typeface="Lucida Console" panose="020B0609040504020204" pitchFamily="49" charset="0"/>
              </a:rPr>
              <a:t>out3 </a:t>
            </a:r>
            <a:r>
              <a:rPr lang="en-US" altLang="ja-JP" sz="2200" b="0" i="0" dirty="0">
                <a:solidFill>
                  <a:srgbClr val="AB5656"/>
                </a:solidFill>
                <a:effectLst/>
                <a:latin typeface="Lucida Console" panose="020B0609040504020204" pitchFamily="49" charset="0"/>
              </a:rPr>
              <a:t>&lt;-</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rows_upsert</a:t>
            </a:r>
            <a:r>
              <a:rPr lang="en-US" altLang="ja-JP" sz="2200" b="0" i="0" dirty="0">
                <a:solidFill>
                  <a:srgbClr val="444444"/>
                </a:solidFill>
                <a:effectLst/>
                <a:latin typeface="Lucida Console" panose="020B0609040504020204" pitchFamily="49" charset="0"/>
              </a:rPr>
              <a:t>(wk1, wk3, by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"id"</a:t>
            </a:r>
            <a:r>
              <a:rPr lang="en-US" altLang="ja-JP" sz="2200" b="0" i="0" dirty="0">
                <a:solidFill>
                  <a:srgbClr val="444444"/>
                </a:solidFill>
                <a:effectLst/>
                <a:latin typeface="Lucida Console" panose="020B0609040504020204" pitchFamily="49" charset="0"/>
              </a:rPr>
              <a:t>)</a:t>
            </a:r>
          </a:p>
        </p:txBody>
      </p:sp>
      <p:pic>
        <p:nvPicPr>
          <p:cNvPr id="8" name="図 7">
            <a:extLst>
              <a:ext uri="{FF2B5EF4-FFF2-40B4-BE49-F238E27FC236}">
                <a16:creationId xmlns:a16="http://schemas.microsoft.com/office/drawing/2014/main" id="{F4762809-F573-286E-044F-5CBC56B303D9}"/>
              </a:ext>
            </a:extLst>
          </p:cNvPr>
          <p:cNvPicPr>
            <a:picLocks noChangeAspect="1"/>
          </p:cNvPicPr>
          <p:nvPr/>
        </p:nvPicPr>
        <p:blipFill>
          <a:blip r:embed="rId3"/>
          <a:stretch>
            <a:fillRect/>
          </a:stretch>
        </p:blipFill>
        <p:spPr>
          <a:xfrm>
            <a:off x="215900" y="2396857"/>
            <a:ext cx="1876687" cy="1333686"/>
          </a:xfrm>
          <a:prstGeom prst="rect">
            <a:avLst/>
          </a:prstGeom>
          <a:ln>
            <a:solidFill>
              <a:schemeClr val="accent1"/>
            </a:solidFill>
          </a:ln>
        </p:spPr>
      </p:pic>
      <p:pic>
        <p:nvPicPr>
          <p:cNvPr id="10" name="図 9">
            <a:extLst>
              <a:ext uri="{FF2B5EF4-FFF2-40B4-BE49-F238E27FC236}">
                <a16:creationId xmlns:a16="http://schemas.microsoft.com/office/drawing/2014/main" id="{8F91301F-195F-27CF-D46E-352B0B2F4DFC}"/>
              </a:ext>
            </a:extLst>
          </p:cNvPr>
          <p:cNvPicPr>
            <a:picLocks noChangeAspect="1"/>
          </p:cNvPicPr>
          <p:nvPr/>
        </p:nvPicPr>
        <p:blipFill>
          <a:blip r:embed="rId4"/>
          <a:stretch>
            <a:fillRect/>
          </a:stretch>
        </p:blipFill>
        <p:spPr>
          <a:xfrm>
            <a:off x="2279434" y="2421637"/>
            <a:ext cx="3086531" cy="1371791"/>
          </a:xfrm>
          <a:prstGeom prst="rect">
            <a:avLst/>
          </a:prstGeom>
          <a:ln>
            <a:solidFill>
              <a:schemeClr val="accent1"/>
            </a:solidFill>
          </a:ln>
        </p:spPr>
      </p:pic>
      <p:sp>
        <p:nvSpPr>
          <p:cNvPr id="11" name="矢印: 右 10">
            <a:extLst>
              <a:ext uri="{FF2B5EF4-FFF2-40B4-BE49-F238E27FC236}">
                <a16:creationId xmlns:a16="http://schemas.microsoft.com/office/drawing/2014/main" id="{FF9329A9-DE1A-5F9B-8939-0E09F12CEA41}"/>
              </a:ext>
            </a:extLst>
          </p:cNvPr>
          <p:cNvSpPr/>
          <p:nvPr/>
        </p:nvSpPr>
        <p:spPr>
          <a:xfrm>
            <a:off x="5854700" y="2656090"/>
            <a:ext cx="11049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AF6DFF4-0726-546E-F1D5-F3F24C3371AF}"/>
              </a:ext>
            </a:extLst>
          </p:cNvPr>
          <p:cNvPicPr>
            <a:picLocks noChangeAspect="1"/>
          </p:cNvPicPr>
          <p:nvPr/>
        </p:nvPicPr>
        <p:blipFill>
          <a:blip r:embed="rId5"/>
          <a:stretch>
            <a:fillRect/>
          </a:stretch>
        </p:blipFill>
        <p:spPr>
          <a:xfrm>
            <a:off x="7202487" y="2217319"/>
            <a:ext cx="6870700" cy="1668599"/>
          </a:xfrm>
          <a:prstGeom prst="rect">
            <a:avLst/>
          </a:prstGeom>
        </p:spPr>
      </p:pic>
      <p:sp>
        <p:nvSpPr>
          <p:cNvPr id="15" name="テキスト ボックス 14">
            <a:extLst>
              <a:ext uri="{FF2B5EF4-FFF2-40B4-BE49-F238E27FC236}">
                <a16:creationId xmlns:a16="http://schemas.microsoft.com/office/drawing/2014/main" id="{E8717895-44BD-30A4-8981-B08778C320F1}"/>
              </a:ext>
            </a:extLst>
          </p:cNvPr>
          <p:cNvSpPr txBox="1"/>
          <p:nvPr/>
        </p:nvSpPr>
        <p:spPr>
          <a:xfrm>
            <a:off x="215900" y="4261546"/>
            <a:ext cx="7213600" cy="1631216"/>
          </a:xfrm>
          <a:prstGeom prst="rect">
            <a:avLst/>
          </a:prstGeom>
          <a:noFill/>
        </p:spPr>
        <p:txBody>
          <a:bodyPr wrap="square">
            <a:spAutoFit/>
          </a:bodyPr>
          <a:lstStyle/>
          <a:p>
            <a:pPr algn="l"/>
            <a:r>
              <a:rPr lang="en-US" altLang="ja-JP" sz="2000" b="0" i="0" dirty="0">
                <a:solidFill>
                  <a:srgbClr val="444444"/>
                </a:solidFill>
                <a:effectLst/>
                <a:latin typeface="Lucida Console" panose="020B0609040504020204" pitchFamily="49" charset="0"/>
              </a:rPr>
              <a:t>library(</a:t>
            </a:r>
            <a:r>
              <a:rPr lang="en-US" altLang="ja-JP" sz="2000" b="0" i="0" dirty="0">
                <a:solidFill>
                  <a:srgbClr val="444444"/>
                </a:solidFill>
                <a:effectLst/>
                <a:highlight>
                  <a:srgbClr val="00FFFF"/>
                </a:highlight>
                <a:latin typeface="Lucida Console" panose="020B0609040504020204" pitchFamily="49" charset="0"/>
              </a:rPr>
              <a:t>sassy</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out4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datastep</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merge(wk1, wk3,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 type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"full"</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a:t>
            </a:r>
          </a:p>
        </p:txBody>
      </p:sp>
      <p:sp>
        <p:nvSpPr>
          <p:cNvPr id="16" name="矢印: 右 15">
            <a:extLst>
              <a:ext uri="{FF2B5EF4-FFF2-40B4-BE49-F238E27FC236}">
                <a16:creationId xmlns:a16="http://schemas.microsoft.com/office/drawing/2014/main" id="{1BBAF4E6-0380-BE4B-7146-A9ED031F5864}"/>
              </a:ext>
            </a:extLst>
          </p:cNvPr>
          <p:cNvSpPr/>
          <p:nvPr/>
        </p:nvSpPr>
        <p:spPr>
          <a:xfrm>
            <a:off x="6843857" y="4768047"/>
            <a:ext cx="11049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F8D22B2-F034-BC1E-39B0-79EFBF678C0F}"/>
              </a:ext>
            </a:extLst>
          </p:cNvPr>
          <p:cNvPicPr>
            <a:picLocks noChangeAspect="1"/>
          </p:cNvPicPr>
          <p:nvPr/>
        </p:nvPicPr>
        <p:blipFill>
          <a:blip r:embed="rId6"/>
          <a:stretch>
            <a:fillRect/>
          </a:stretch>
        </p:blipFill>
        <p:spPr>
          <a:xfrm>
            <a:off x="8136243" y="4325285"/>
            <a:ext cx="4268653" cy="1228390"/>
          </a:xfrm>
          <a:prstGeom prst="rect">
            <a:avLst/>
          </a:prstGeom>
          <a:ln>
            <a:solidFill>
              <a:schemeClr val="accent1">
                <a:shade val="15000"/>
              </a:schemeClr>
            </a:solidFill>
          </a:ln>
        </p:spPr>
      </p:pic>
      <p:pic>
        <p:nvPicPr>
          <p:cNvPr id="22" name="グラフィックス 21" descr="悲しい顔 (塗りつぶしなし) 単色塗りつぶし">
            <a:extLst>
              <a:ext uri="{FF2B5EF4-FFF2-40B4-BE49-F238E27FC236}">
                <a16:creationId xmlns:a16="http://schemas.microsoft.com/office/drawing/2014/main" id="{06705731-2D00-375D-136C-532E7F4757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54439" y="4482280"/>
            <a:ext cx="914400" cy="914400"/>
          </a:xfrm>
          <a:prstGeom prst="rect">
            <a:avLst/>
          </a:prstGeom>
        </p:spPr>
      </p:pic>
      <p:sp>
        <p:nvSpPr>
          <p:cNvPr id="24" name="テキスト ボックス 23">
            <a:extLst>
              <a:ext uri="{FF2B5EF4-FFF2-40B4-BE49-F238E27FC236}">
                <a16:creationId xmlns:a16="http://schemas.microsoft.com/office/drawing/2014/main" id="{08D267AE-224A-22A3-E53D-7C9DAA9F16B4}"/>
              </a:ext>
            </a:extLst>
          </p:cNvPr>
          <p:cNvSpPr txBox="1"/>
          <p:nvPr/>
        </p:nvSpPr>
        <p:spPr>
          <a:xfrm>
            <a:off x="393700" y="6288482"/>
            <a:ext cx="12827000" cy="954107"/>
          </a:xfrm>
          <a:prstGeom prst="rect">
            <a:avLst/>
          </a:prstGeom>
          <a:noFill/>
        </p:spPr>
        <p:txBody>
          <a:bodyPr wrap="square">
            <a:spAutoFit/>
          </a:bodyPr>
          <a:lstStyle/>
          <a:p>
            <a:r>
              <a:rPr lang="ja-JP" altLang="en-US" sz="2800" dirty="0"/>
              <a:t>Even when using the sassy package to replicate SAS behavior in R, it does not fully replicate the merge statement.</a:t>
            </a:r>
          </a:p>
        </p:txBody>
      </p:sp>
      <p:sp>
        <p:nvSpPr>
          <p:cNvPr id="2" name="タイトル 1">
            <a:extLst>
              <a:ext uri="{FF2B5EF4-FFF2-40B4-BE49-F238E27FC236}">
                <a16:creationId xmlns:a16="http://schemas.microsoft.com/office/drawing/2014/main" id="{D650BE9D-0196-D1C2-A6D2-D350CB1F1ED8}"/>
              </a:ext>
            </a:extLst>
          </p:cNvPr>
          <p:cNvSpPr>
            <a:spLocks noGrp="1"/>
          </p:cNvSpPr>
          <p:nvPr>
            <p:ph type="title"/>
          </p:nvPr>
        </p:nvSpPr>
        <p:spPr>
          <a:xfrm>
            <a:off x="496887" y="270008"/>
            <a:ext cx="13411200" cy="626110"/>
          </a:xfrm>
        </p:spPr>
        <p:txBody>
          <a:bodyPr lIns="0" tIns="0" rIns="0" bIns="0" anchor="ctr"/>
          <a:lstStyle/>
          <a:p>
            <a:r>
              <a:rPr lang="en-US" altLang="ja-JP" b="0" dirty="0"/>
              <a:t>sassy – merge</a:t>
            </a:r>
            <a:endParaRPr lang="ja-JP" altLang="en-US" b="0" dirty="0"/>
          </a:p>
        </p:txBody>
      </p:sp>
    </p:spTree>
    <p:extLst>
      <p:ext uri="{BB962C8B-B14F-4D97-AF65-F5344CB8AC3E}">
        <p14:creationId xmlns:p14="http://schemas.microsoft.com/office/powerpoint/2010/main" val="89690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C06F5CC-1367-4C31-72C7-AAE8395C35B5}"/>
              </a:ext>
            </a:extLst>
          </p:cNvPr>
          <p:cNvSpPr>
            <a:spLocks noGrp="1"/>
          </p:cNvSpPr>
          <p:nvPr>
            <p:ph type="sldNum" sz="quarter" idx="4"/>
          </p:nvPr>
        </p:nvSpPr>
        <p:spPr/>
        <p:txBody>
          <a:bodyPr/>
          <a:lstStyle/>
          <a:p>
            <a:fld id="{53EB70E3-6BB6-D846-AD6B-AC9D0F4B4ED1}" type="slidenum">
              <a:rPr kumimoji="1" lang="en-US" altLang="ja-JP" smtClean="0"/>
              <a:pPr/>
              <a:t>29</a:t>
            </a:fld>
            <a:endParaRPr kumimoji="1" lang="en-US" altLang="ja-JP" dirty="0"/>
          </a:p>
        </p:txBody>
      </p:sp>
      <p:sp>
        <p:nvSpPr>
          <p:cNvPr id="11" name="テキスト ボックス 10">
            <a:extLst>
              <a:ext uri="{FF2B5EF4-FFF2-40B4-BE49-F238E27FC236}">
                <a16:creationId xmlns:a16="http://schemas.microsoft.com/office/drawing/2014/main" id="{19FA3B5D-096D-C574-2B76-67818D0B874D}"/>
              </a:ext>
            </a:extLst>
          </p:cNvPr>
          <p:cNvSpPr txBox="1"/>
          <p:nvPr/>
        </p:nvSpPr>
        <p:spPr>
          <a:xfrm>
            <a:off x="596900" y="1315135"/>
            <a:ext cx="10744200" cy="954107"/>
          </a:xfrm>
          <a:prstGeom prst="rect">
            <a:avLst/>
          </a:prstGeom>
          <a:noFill/>
        </p:spPr>
        <p:txBody>
          <a:bodyPr wrap="square">
            <a:spAutoFit/>
          </a:bodyPr>
          <a:lstStyle/>
          <a:p>
            <a:r>
              <a:rPr lang="en-US" altLang="ja-JP" sz="2800" b="1" dirty="0">
                <a:solidFill>
                  <a:schemeClr val="accent5"/>
                </a:solidFill>
              </a:rPr>
              <a:t>“</a:t>
            </a:r>
            <a:r>
              <a:rPr lang="ja-JP" altLang="en-US" sz="2800" b="1" dirty="0">
                <a:solidFill>
                  <a:schemeClr val="accent5"/>
                </a:solidFill>
              </a:rPr>
              <a:t>Perfect replication” is difficult because the SAS merge ... by ...; relies on a unique execution model</a:t>
            </a:r>
            <a:r>
              <a:rPr lang="ja-JP" altLang="en-US" b="1" dirty="0">
                <a:solidFill>
                  <a:schemeClr val="accent5"/>
                </a:solidFill>
              </a:rPr>
              <a:t>:</a:t>
            </a:r>
          </a:p>
        </p:txBody>
      </p:sp>
      <p:sp>
        <p:nvSpPr>
          <p:cNvPr id="13" name="テキスト ボックス 12">
            <a:extLst>
              <a:ext uri="{FF2B5EF4-FFF2-40B4-BE49-F238E27FC236}">
                <a16:creationId xmlns:a16="http://schemas.microsoft.com/office/drawing/2014/main" id="{D765B1FF-897E-F214-01B3-24292B887B4B}"/>
              </a:ext>
            </a:extLst>
          </p:cNvPr>
          <p:cNvSpPr txBox="1"/>
          <p:nvPr/>
        </p:nvSpPr>
        <p:spPr>
          <a:xfrm>
            <a:off x="863600" y="2578509"/>
            <a:ext cx="11898243" cy="3416320"/>
          </a:xfrm>
          <a:prstGeom prst="rect">
            <a:avLst/>
          </a:prstGeom>
          <a:noFill/>
        </p:spPr>
        <p:txBody>
          <a:bodyPr wrap="square">
            <a:spAutoFit/>
          </a:bodyPr>
          <a:lstStyle/>
          <a:p>
            <a:pPr marL="285750" indent="-285750">
              <a:buFont typeface="Arial" panose="020B0604020202020204" pitchFamily="34" charset="0"/>
              <a:buChar char="•"/>
            </a:pPr>
            <a:r>
              <a:rPr lang="ja-JP" altLang="en-US" sz="2400" b="1" dirty="0"/>
              <a:t>PDV (Program Data Vector)</a:t>
            </a:r>
            <a:r>
              <a:rPr lang="ja-JP" altLang="en-US" sz="2400" dirty="0"/>
              <a:t>: values from the other dataset are retained and carried forward.</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en-US" altLang="ja-JP" sz="2400" b="1" dirty="0"/>
              <a:t>Sequential matching within BY groups:</a:t>
            </a:r>
            <a:r>
              <a:rPr lang="en-US" altLang="ja-JP" sz="2400" dirty="0"/>
              <a:t> duplicates are matched in order, not as a SQL-style Cartesian join.</a:t>
            </a:r>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en-US" altLang="ja-JP" sz="2400" b="1" dirty="0"/>
              <a:t>Overwriting of same-named variables: </a:t>
            </a:r>
            <a:r>
              <a:rPr lang="en-US" altLang="ja-JP" sz="2400" dirty="0"/>
              <a:t>variables from later datasets overwrite earlier ones, while at the same time special flags like IN=, FIRST., and LAST. are available.</a:t>
            </a:r>
            <a:endParaRPr lang="ja-JP" altLang="en-US" sz="2400" dirty="0"/>
          </a:p>
        </p:txBody>
      </p:sp>
    </p:spTree>
    <p:extLst>
      <p:ext uri="{BB962C8B-B14F-4D97-AF65-F5344CB8AC3E}">
        <p14:creationId xmlns:p14="http://schemas.microsoft.com/office/powerpoint/2010/main" val="3938565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451B-6651-40DC-7B9D-AB9FE7C4AC11}"/>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DEE26A3-8A06-B643-3003-05307D473ED2}"/>
              </a:ext>
            </a:extLst>
          </p:cNvPr>
          <p:cNvSpPr>
            <a:spLocks noGrp="1"/>
          </p:cNvSpPr>
          <p:nvPr>
            <p:ph type="sldNum" sz="quarter" idx="4"/>
          </p:nvPr>
        </p:nvSpPr>
        <p:spPr>
          <a:xfrm>
            <a:off x="12896690" y="7711402"/>
            <a:ext cx="1220187" cy="154940"/>
          </a:xfrm>
        </p:spPr>
        <p:txBody>
          <a:bodyPr/>
          <a:lstStyle/>
          <a:p>
            <a:fld id="{24AEDCA4-7D12-E34A-9125-9C962139F6EA}" type="slidenum">
              <a:rPr kumimoji="1" lang="en-US" altLang="ja-JP" smtClean="0"/>
              <a:pPr/>
              <a:t>3</a:t>
            </a:fld>
            <a:endParaRPr kumimoji="1" lang="en-US" altLang="ja-JP" dirty="0"/>
          </a:p>
        </p:txBody>
      </p:sp>
      <p:sp>
        <p:nvSpPr>
          <p:cNvPr id="8" name="テキスト ボックス 7">
            <a:extLst>
              <a:ext uri="{FF2B5EF4-FFF2-40B4-BE49-F238E27FC236}">
                <a16:creationId xmlns:a16="http://schemas.microsoft.com/office/drawing/2014/main" id="{1145BDD4-3640-E885-86AE-91E64072AE0D}"/>
              </a:ext>
            </a:extLst>
          </p:cNvPr>
          <p:cNvSpPr txBox="1"/>
          <p:nvPr/>
        </p:nvSpPr>
        <p:spPr>
          <a:xfrm>
            <a:off x="348916" y="128098"/>
            <a:ext cx="7210926" cy="707886"/>
          </a:xfrm>
          <a:prstGeom prst="rect">
            <a:avLst/>
          </a:prstGeom>
          <a:noFill/>
        </p:spPr>
        <p:txBody>
          <a:bodyPr wrap="square">
            <a:spAutoFit/>
          </a:bodyPr>
          <a:lstStyle/>
          <a:p>
            <a:r>
              <a:rPr lang="en-US" altLang="ja-JP" sz="4000" dirty="0"/>
              <a:t>Disclaimer and Disclosures</a:t>
            </a:r>
            <a:endParaRPr lang="ja-JP" altLang="en-US" sz="4000" dirty="0"/>
          </a:p>
        </p:txBody>
      </p:sp>
      <p:sp>
        <p:nvSpPr>
          <p:cNvPr id="2" name="Content Placeholder 2">
            <a:extLst>
              <a:ext uri="{FF2B5EF4-FFF2-40B4-BE49-F238E27FC236}">
                <a16:creationId xmlns:a16="http://schemas.microsoft.com/office/drawing/2014/main" id="{E516E583-82FA-D6B0-258B-DD1B4341CDF5}"/>
              </a:ext>
            </a:extLst>
          </p:cNvPr>
          <p:cNvSpPr>
            <a:spLocks noGrp="1"/>
          </p:cNvSpPr>
          <p:nvPr/>
        </p:nvSpPr>
        <p:spPr>
          <a:xfrm>
            <a:off x="1036636" y="1393960"/>
            <a:ext cx="11688764" cy="867930"/>
          </a:xfrm>
          <a:prstGeom prst="rect">
            <a:avLst/>
          </a:prstGeom>
          <a:noFill/>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The opinions expressed are those of the authors and do not necessarily reflect the official views or positions of their organizations.</a:t>
            </a:r>
            <a:endParaRPr lang="en-US" sz="2800" dirty="0"/>
          </a:p>
        </p:txBody>
      </p:sp>
      <p:sp>
        <p:nvSpPr>
          <p:cNvPr id="4" name="Content Placeholder 2">
            <a:extLst>
              <a:ext uri="{FF2B5EF4-FFF2-40B4-BE49-F238E27FC236}">
                <a16:creationId xmlns:a16="http://schemas.microsoft.com/office/drawing/2014/main" id="{65C008AF-56DF-B10E-C802-22B8F38F02E3}"/>
              </a:ext>
            </a:extLst>
          </p:cNvPr>
          <p:cNvSpPr txBox="1">
            <a:spLocks/>
          </p:cNvSpPr>
          <p:nvPr/>
        </p:nvSpPr>
        <p:spPr>
          <a:xfrm>
            <a:off x="1036636" y="2859179"/>
            <a:ext cx="12184063" cy="970522"/>
          </a:xfrm>
          <a:prstGeom prst="rect">
            <a:avLst/>
          </a:prstGeom>
          <a:noFill/>
        </p:spPr>
        <p:txBody>
          <a:bodyPr wrap="square">
            <a:spAutoFit/>
          </a:bodyPr>
          <a:lstStyle>
            <a:defPPr>
              <a:defRPr kern="0"/>
            </a:defPPr>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This presentation introduces various approaches to data joining</a:t>
            </a:r>
            <a:r>
              <a:rPr lang="en-US" altLang="ja-JP" sz="2800" b="1" dirty="0"/>
              <a:t>,</a:t>
            </a:r>
          </a:p>
          <a:p>
            <a:pPr marL="0" indent="0">
              <a:buNone/>
            </a:pPr>
            <a:r>
              <a:rPr lang="en-US" altLang="ja-JP" sz="2800" b="1" dirty="0"/>
              <a:t> but it does not intend to determine or recommend a single “best” method.</a:t>
            </a:r>
            <a:endParaRPr lang="en-US" sz="2800" b="1" dirty="0"/>
          </a:p>
        </p:txBody>
      </p:sp>
      <p:sp>
        <p:nvSpPr>
          <p:cNvPr id="5" name="Content Placeholder 2">
            <a:extLst>
              <a:ext uri="{FF2B5EF4-FFF2-40B4-BE49-F238E27FC236}">
                <a16:creationId xmlns:a16="http://schemas.microsoft.com/office/drawing/2014/main" id="{272C8AAA-F7A3-B0E3-98C2-314D1000A7B0}"/>
              </a:ext>
            </a:extLst>
          </p:cNvPr>
          <p:cNvSpPr txBox="1">
            <a:spLocks/>
          </p:cNvSpPr>
          <p:nvPr/>
        </p:nvSpPr>
        <p:spPr>
          <a:xfrm>
            <a:off x="1036635" y="4426990"/>
            <a:ext cx="12184063" cy="867930"/>
          </a:xfrm>
          <a:prstGeom prst="rect">
            <a:avLst/>
          </a:prstGeom>
          <a:noFill/>
        </p:spPr>
        <p:txBody>
          <a:bodyPr wrap="square">
            <a:spAutoFit/>
          </a:bodyPr>
          <a:lstStyle>
            <a:defPPr>
              <a:defRPr kern="0"/>
            </a:defPPr>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The authors declare no conflicts of interest related to any of the methods, packages, or tools mentioned in this presentation.</a:t>
            </a:r>
            <a:endParaRPr lang="en-US" sz="2800" dirty="0"/>
          </a:p>
        </p:txBody>
      </p:sp>
      <p:sp>
        <p:nvSpPr>
          <p:cNvPr id="6" name="Content Placeholder 2">
            <a:extLst>
              <a:ext uri="{FF2B5EF4-FFF2-40B4-BE49-F238E27FC236}">
                <a16:creationId xmlns:a16="http://schemas.microsoft.com/office/drawing/2014/main" id="{4BA375F0-9AFF-13FE-F4CB-AE5B6B7475CF}"/>
              </a:ext>
            </a:extLst>
          </p:cNvPr>
          <p:cNvSpPr txBox="1">
            <a:spLocks/>
          </p:cNvSpPr>
          <p:nvPr/>
        </p:nvSpPr>
        <p:spPr>
          <a:xfrm>
            <a:off x="1036634" y="5840711"/>
            <a:ext cx="12184063" cy="1848711"/>
          </a:xfrm>
          <a:prstGeom prst="rect">
            <a:avLst/>
          </a:prstGeom>
          <a:noFill/>
        </p:spPr>
        <p:txBody>
          <a:bodyPr wrap="square">
            <a:spAutoFit/>
          </a:bodyPr>
          <a:lstStyle>
            <a:defPPr>
              <a:defRPr kern="0"/>
            </a:defPPr>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In this presentation, I will limit the discussion to merging two tables due to time constraints.</a:t>
            </a:r>
          </a:p>
          <a:p>
            <a:pPr marL="0" indent="0">
              <a:buNone/>
            </a:pPr>
            <a:r>
              <a:rPr lang="en-US" altLang="ja-JP" sz="2800" dirty="0"/>
              <a:t>  The picture can change when merging three or more tables, but that will be for  </a:t>
            </a:r>
          </a:p>
          <a:p>
            <a:pPr marL="0" indent="0">
              <a:buNone/>
            </a:pPr>
            <a:r>
              <a:rPr lang="en-US" altLang="ja-JP" sz="2800" dirty="0"/>
              <a:t>  another occasion.</a:t>
            </a:r>
            <a:endParaRPr lang="en-US" sz="2800" dirty="0"/>
          </a:p>
        </p:txBody>
      </p:sp>
    </p:spTree>
    <p:extLst>
      <p:ext uri="{BB962C8B-B14F-4D97-AF65-F5344CB8AC3E}">
        <p14:creationId xmlns:p14="http://schemas.microsoft.com/office/powerpoint/2010/main" val="82162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5E982-373C-D4E5-A5B4-E3B7E5D7DD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05F5FC-253B-24A1-A8CD-DBC8A9D311CF}"/>
              </a:ext>
            </a:extLst>
          </p:cNvPr>
          <p:cNvSpPr>
            <a:spLocks noGrp="1"/>
          </p:cNvSpPr>
          <p:nvPr>
            <p:ph type="title"/>
          </p:nvPr>
        </p:nvSpPr>
        <p:spPr>
          <a:xfrm>
            <a:off x="720000" y="3775006"/>
            <a:ext cx="12664612" cy="552587"/>
          </a:xfrm>
        </p:spPr>
        <p:txBody>
          <a:bodyPr/>
          <a:lstStyle/>
          <a:p>
            <a:r>
              <a:rPr kumimoji="1" lang="en-US" altLang="ja-JP" dirty="0"/>
              <a:t>SQL</a:t>
            </a:r>
            <a:endParaRPr kumimoji="1" lang="ja-JP" altLang="en-US" dirty="0"/>
          </a:p>
        </p:txBody>
      </p:sp>
      <p:sp>
        <p:nvSpPr>
          <p:cNvPr id="3" name="スライド番号プレースホルダー 2">
            <a:extLst>
              <a:ext uri="{FF2B5EF4-FFF2-40B4-BE49-F238E27FC236}">
                <a16:creationId xmlns:a16="http://schemas.microsoft.com/office/drawing/2014/main" id="{C93ADF9E-4B69-5EEE-F802-A4592C7FCE70}"/>
              </a:ext>
            </a:extLst>
          </p:cNvPr>
          <p:cNvSpPr>
            <a:spLocks noGrp="1"/>
          </p:cNvSpPr>
          <p:nvPr>
            <p:ph type="sldNum" sz="quarter" idx="4"/>
          </p:nvPr>
        </p:nvSpPr>
        <p:spPr/>
        <p:txBody>
          <a:bodyPr/>
          <a:lstStyle/>
          <a:p>
            <a:fld id="{24AEDCA4-7D12-E34A-9125-9C962139F6EA}" type="slidenum">
              <a:rPr kumimoji="1" lang="en-US" altLang="ja-JP" smtClean="0"/>
              <a:pPr/>
              <a:t>30</a:t>
            </a:fld>
            <a:endParaRPr kumimoji="1" lang="en-US" altLang="ja-JP" dirty="0"/>
          </a:p>
        </p:txBody>
      </p:sp>
    </p:spTree>
    <p:extLst>
      <p:ext uri="{BB962C8B-B14F-4D97-AF65-F5344CB8AC3E}">
        <p14:creationId xmlns:p14="http://schemas.microsoft.com/office/powerpoint/2010/main" val="414374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FB8362F-F536-BB05-A46E-C60B28360C6E}"/>
              </a:ext>
            </a:extLst>
          </p:cNvPr>
          <p:cNvSpPr>
            <a:spLocks noGrp="1"/>
          </p:cNvSpPr>
          <p:nvPr>
            <p:ph type="sldNum" sz="quarter" idx="4"/>
          </p:nvPr>
        </p:nvSpPr>
        <p:spPr/>
        <p:txBody>
          <a:bodyPr/>
          <a:lstStyle/>
          <a:p>
            <a:fld id="{53EB70E3-6BB6-D846-AD6B-AC9D0F4B4ED1}" type="slidenum">
              <a:rPr kumimoji="1" lang="en-US" altLang="ja-JP" smtClean="0"/>
              <a:pPr/>
              <a:t>31</a:t>
            </a:fld>
            <a:endParaRPr kumimoji="1" lang="en-US" altLang="ja-JP" dirty="0"/>
          </a:p>
        </p:txBody>
      </p:sp>
      <p:sp>
        <p:nvSpPr>
          <p:cNvPr id="7" name="テキスト ボックス 6">
            <a:extLst>
              <a:ext uri="{FF2B5EF4-FFF2-40B4-BE49-F238E27FC236}">
                <a16:creationId xmlns:a16="http://schemas.microsoft.com/office/drawing/2014/main" id="{129AAFB4-ABE5-2F40-A9EC-85B0AF4C0404}"/>
              </a:ext>
            </a:extLst>
          </p:cNvPr>
          <p:cNvSpPr txBox="1"/>
          <p:nvPr/>
        </p:nvSpPr>
        <p:spPr>
          <a:xfrm>
            <a:off x="288088" y="1029121"/>
            <a:ext cx="13218695" cy="6863417"/>
          </a:xfrm>
          <a:prstGeom prst="rect">
            <a:avLst/>
          </a:prstGeom>
          <a:noFill/>
        </p:spPr>
        <p:txBody>
          <a:bodyPr wrap="square">
            <a:spAutoFit/>
          </a:bodyPr>
          <a:lstStyle/>
          <a:p>
            <a:r>
              <a:rPr lang="en-US" altLang="ja-JP" sz="2200" dirty="0">
                <a:solidFill>
                  <a:srgbClr val="008000"/>
                </a:solidFill>
                <a:latin typeface="Courier New" panose="02070309020205020404" pitchFamily="49" charset="0"/>
              </a:rPr>
              <a:t>/*Inner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a:t>
            </a:r>
            <a:r>
              <a:rPr lang="en-US" altLang="ja-JP" sz="2200" dirty="0">
                <a:solidFill>
                  <a:srgbClr val="0000FF"/>
                </a:solidFill>
                <a:latin typeface="Courier New" panose="02070309020205020404" pitchFamily="49" charset="0"/>
              </a:rPr>
              <a:t>inner</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on wk11.id = wk12.id;</a:t>
            </a:r>
          </a:p>
          <a:p>
            <a:r>
              <a:rPr lang="en-US" altLang="ja-JP" sz="2200" dirty="0">
                <a:solidFill>
                  <a:srgbClr val="008000"/>
                </a:solidFill>
                <a:latin typeface="Courier New" panose="02070309020205020404" pitchFamily="49" charset="0"/>
              </a:rPr>
              <a:t>/*full outer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a:t>
            </a:r>
            <a:r>
              <a:rPr lang="en-US" altLang="ja-JP" sz="2200" dirty="0">
                <a:solidFill>
                  <a:srgbClr val="0000FF"/>
                </a:solidFill>
                <a:latin typeface="Courier New" panose="02070309020205020404" pitchFamily="49" charset="0"/>
              </a:rPr>
              <a:t>full</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outer</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on wk11.id = wk12.id;</a:t>
            </a:r>
          </a:p>
          <a:p>
            <a:r>
              <a:rPr lang="en-US" altLang="ja-JP" sz="2200" dirty="0">
                <a:solidFill>
                  <a:srgbClr val="008000"/>
                </a:solidFill>
                <a:latin typeface="Courier New" panose="02070309020205020404" pitchFamily="49" charset="0"/>
              </a:rPr>
              <a:t>/*left outer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a:t>
            </a:r>
            <a:r>
              <a:rPr lang="en-US" altLang="ja-JP" sz="2200" dirty="0">
                <a:solidFill>
                  <a:srgbClr val="0000FF"/>
                </a:solidFill>
                <a:latin typeface="Courier New" panose="02070309020205020404" pitchFamily="49" charset="0"/>
              </a:rPr>
              <a:t>left</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outer</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on wk11.id = wk12.id;</a:t>
            </a:r>
          </a:p>
          <a:p>
            <a:r>
              <a:rPr lang="en-US" altLang="ja-JP" sz="2200" dirty="0">
                <a:solidFill>
                  <a:srgbClr val="008000"/>
                </a:solidFill>
                <a:latin typeface="Courier New" panose="02070309020205020404" pitchFamily="49" charset="0"/>
              </a:rPr>
              <a:t>/*cross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cross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a:t>
            </a:r>
            <a:endParaRPr lang="ja-JP" altLang="en-US" sz="2200" dirty="0"/>
          </a:p>
        </p:txBody>
      </p:sp>
      <p:pic>
        <p:nvPicPr>
          <p:cNvPr id="9" name="図 8">
            <a:extLst>
              <a:ext uri="{FF2B5EF4-FFF2-40B4-BE49-F238E27FC236}">
                <a16:creationId xmlns:a16="http://schemas.microsoft.com/office/drawing/2014/main" id="{3497D409-5DC9-B556-B397-516626950C98}"/>
              </a:ext>
            </a:extLst>
          </p:cNvPr>
          <p:cNvPicPr>
            <a:picLocks noChangeAspect="1"/>
          </p:cNvPicPr>
          <p:nvPr/>
        </p:nvPicPr>
        <p:blipFill>
          <a:blip r:embed="rId3"/>
          <a:stretch>
            <a:fillRect/>
          </a:stretch>
        </p:blipFill>
        <p:spPr>
          <a:xfrm>
            <a:off x="10773125" y="1122760"/>
            <a:ext cx="2187603" cy="1241613"/>
          </a:xfrm>
          <a:prstGeom prst="rect">
            <a:avLst/>
          </a:prstGeom>
        </p:spPr>
      </p:pic>
      <p:pic>
        <p:nvPicPr>
          <p:cNvPr id="11" name="図 10">
            <a:extLst>
              <a:ext uri="{FF2B5EF4-FFF2-40B4-BE49-F238E27FC236}">
                <a16:creationId xmlns:a16="http://schemas.microsoft.com/office/drawing/2014/main" id="{DCCB7A08-A6A0-F4F6-2546-A0AFD43999B6}"/>
              </a:ext>
            </a:extLst>
          </p:cNvPr>
          <p:cNvPicPr>
            <a:picLocks noChangeAspect="1"/>
          </p:cNvPicPr>
          <p:nvPr/>
        </p:nvPicPr>
        <p:blipFill>
          <a:blip r:embed="rId4"/>
          <a:stretch>
            <a:fillRect/>
          </a:stretch>
        </p:blipFill>
        <p:spPr>
          <a:xfrm>
            <a:off x="10773125" y="2469315"/>
            <a:ext cx="2252408" cy="1992130"/>
          </a:xfrm>
          <a:prstGeom prst="rect">
            <a:avLst/>
          </a:prstGeom>
        </p:spPr>
      </p:pic>
      <p:pic>
        <p:nvPicPr>
          <p:cNvPr id="13" name="図 12">
            <a:extLst>
              <a:ext uri="{FF2B5EF4-FFF2-40B4-BE49-F238E27FC236}">
                <a16:creationId xmlns:a16="http://schemas.microsoft.com/office/drawing/2014/main" id="{0A7B193D-50E7-919B-0E88-42DFC53CA390}"/>
              </a:ext>
            </a:extLst>
          </p:cNvPr>
          <p:cNvPicPr>
            <a:picLocks noChangeAspect="1"/>
          </p:cNvPicPr>
          <p:nvPr/>
        </p:nvPicPr>
        <p:blipFill>
          <a:blip r:embed="rId5"/>
          <a:stretch>
            <a:fillRect/>
          </a:stretch>
        </p:blipFill>
        <p:spPr>
          <a:xfrm>
            <a:off x="10842140" y="4539387"/>
            <a:ext cx="2183393" cy="1573617"/>
          </a:xfrm>
          <a:prstGeom prst="rect">
            <a:avLst/>
          </a:prstGeom>
        </p:spPr>
      </p:pic>
      <p:pic>
        <p:nvPicPr>
          <p:cNvPr id="15" name="図 14">
            <a:extLst>
              <a:ext uri="{FF2B5EF4-FFF2-40B4-BE49-F238E27FC236}">
                <a16:creationId xmlns:a16="http://schemas.microsoft.com/office/drawing/2014/main" id="{777FD819-A317-AA68-EA95-5FC66C5E587E}"/>
              </a:ext>
            </a:extLst>
          </p:cNvPr>
          <p:cNvPicPr>
            <a:picLocks noChangeAspect="1"/>
          </p:cNvPicPr>
          <p:nvPr/>
        </p:nvPicPr>
        <p:blipFill>
          <a:blip r:embed="rId6"/>
          <a:stretch>
            <a:fillRect/>
          </a:stretch>
        </p:blipFill>
        <p:spPr>
          <a:xfrm>
            <a:off x="10842140" y="6194714"/>
            <a:ext cx="1122871" cy="1907886"/>
          </a:xfrm>
          <a:prstGeom prst="rect">
            <a:avLst/>
          </a:prstGeom>
        </p:spPr>
      </p:pic>
      <p:sp>
        <p:nvSpPr>
          <p:cNvPr id="2" name="タイトル 1">
            <a:extLst>
              <a:ext uri="{FF2B5EF4-FFF2-40B4-BE49-F238E27FC236}">
                <a16:creationId xmlns:a16="http://schemas.microsoft.com/office/drawing/2014/main" id="{520ADE8E-A8E6-3D17-FA1F-5206AD1F3FE4}"/>
              </a:ext>
            </a:extLst>
          </p:cNvPr>
          <p:cNvSpPr>
            <a:spLocks noGrp="1"/>
          </p:cNvSpPr>
          <p:nvPr>
            <p:ph type="title"/>
          </p:nvPr>
        </p:nvSpPr>
        <p:spPr>
          <a:xfrm>
            <a:off x="496887" y="270008"/>
            <a:ext cx="13411200" cy="626110"/>
          </a:xfrm>
        </p:spPr>
        <p:txBody>
          <a:bodyPr lIns="0" tIns="0" rIns="0" bIns="0" anchor="ctr"/>
          <a:lstStyle/>
          <a:p>
            <a:r>
              <a:rPr lang="en-US" altLang="ja-JP" b="0" dirty="0"/>
              <a:t>SQL –</a:t>
            </a:r>
            <a:r>
              <a:rPr lang="ja-JP" altLang="en-US" b="0" dirty="0"/>
              <a:t> </a:t>
            </a:r>
            <a:r>
              <a:rPr lang="en-US" altLang="ja-JP" b="0" dirty="0"/>
              <a:t>Join</a:t>
            </a:r>
            <a:endParaRPr lang="ja-JP" altLang="en-US" b="0" dirty="0"/>
          </a:p>
        </p:txBody>
      </p:sp>
    </p:spTree>
    <p:extLst>
      <p:ext uri="{BB962C8B-B14F-4D97-AF65-F5344CB8AC3E}">
        <p14:creationId xmlns:p14="http://schemas.microsoft.com/office/powerpoint/2010/main" val="427984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6482394-19B0-B50E-E82F-ECEA18D489C4}"/>
              </a:ext>
            </a:extLst>
          </p:cNvPr>
          <p:cNvSpPr>
            <a:spLocks noGrp="1"/>
          </p:cNvSpPr>
          <p:nvPr>
            <p:ph type="sldNum" sz="quarter" idx="4"/>
          </p:nvPr>
        </p:nvSpPr>
        <p:spPr/>
        <p:txBody>
          <a:bodyPr/>
          <a:lstStyle/>
          <a:p>
            <a:fld id="{53EB70E3-6BB6-D846-AD6B-AC9D0F4B4ED1}" type="slidenum">
              <a:rPr kumimoji="1" lang="en-US" altLang="ja-JP" smtClean="0"/>
              <a:pPr/>
              <a:t>32</a:t>
            </a:fld>
            <a:endParaRPr kumimoji="1" lang="en-US" altLang="ja-JP" dirty="0"/>
          </a:p>
        </p:txBody>
      </p:sp>
      <p:sp>
        <p:nvSpPr>
          <p:cNvPr id="9" name="テキスト ボックス 8">
            <a:extLst>
              <a:ext uri="{FF2B5EF4-FFF2-40B4-BE49-F238E27FC236}">
                <a16:creationId xmlns:a16="http://schemas.microsoft.com/office/drawing/2014/main" id="{5BB4DE66-84EA-5F65-D5E6-2F02A005FA60}"/>
              </a:ext>
            </a:extLst>
          </p:cNvPr>
          <p:cNvSpPr txBox="1"/>
          <p:nvPr/>
        </p:nvSpPr>
        <p:spPr>
          <a:xfrm>
            <a:off x="397041" y="1175214"/>
            <a:ext cx="7210927" cy="1477328"/>
          </a:xfrm>
          <a:prstGeom prst="rect">
            <a:avLst/>
          </a:prstGeom>
          <a:noFill/>
          <a:ln>
            <a:solidFill>
              <a:schemeClr val="accent1"/>
            </a:solidFill>
          </a:ln>
        </p:spPr>
        <p:txBody>
          <a:bodyPr wrap="square">
            <a:spAutoFit/>
          </a:bodyPr>
          <a:lstStyle/>
          <a:p>
            <a:pPr algn="l"/>
            <a:r>
              <a:rPr lang="en-US" altLang="ja-JP" b="0" i="0" dirty="0">
                <a:solidFill>
                  <a:srgbClr val="24292E"/>
                </a:solidFill>
                <a:effectLst/>
                <a:latin typeface="Lucida Console" panose="020B0609040504020204" pitchFamily="49" charset="0"/>
              </a:rPr>
              <a:t>library(</a:t>
            </a:r>
            <a:r>
              <a:rPr lang="en-US" altLang="ja-JP" b="0" i="0" dirty="0" err="1">
                <a:solidFill>
                  <a:srgbClr val="24292E"/>
                </a:solidFill>
                <a:effectLst/>
                <a:latin typeface="Lucida Console" panose="020B0609040504020204" pitchFamily="49" charset="0"/>
              </a:rPr>
              <a:t>sqldf</a:t>
            </a:r>
            <a:r>
              <a:rPr lang="en-US" altLang="ja-JP" b="0" i="0" dirty="0">
                <a:solidFill>
                  <a:srgbClr val="24292E"/>
                </a:solidFill>
                <a:effectLst/>
                <a:latin typeface="Lucida Console" panose="020B0609040504020204" pitchFamily="49" charset="0"/>
              </a:rPr>
              <a:t>)</a:t>
            </a:r>
          </a:p>
          <a:p>
            <a:pPr algn="l"/>
            <a:r>
              <a:rPr lang="en-US" altLang="ja-JP" b="0" i="0" dirty="0" err="1">
                <a:solidFill>
                  <a:srgbClr val="24292E"/>
                </a:solidFill>
                <a:effectLst/>
                <a:latin typeface="Lucida Console" panose="020B0609040504020204" pitchFamily="49" charset="0"/>
              </a:rPr>
              <a:t>sqldf</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sqldf</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"SELECT a.id, </a:t>
            </a:r>
            <a:r>
              <a:rPr lang="en-US" altLang="ja-JP" b="0" i="0" dirty="0" err="1">
                <a:solidFill>
                  <a:srgbClr val="032F62"/>
                </a:solidFill>
                <a:effectLst/>
                <a:latin typeface="Lucida Console" panose="020B0609040504020204" pitchFamily="49" charset="0"/>
              </a:rPr>
              <a:t>a.value_A</a:t>
            </a:r>
            <a:r>
              <a:rPr lang="en-US" altLang="ja-JP" b="0" i="0" dirty="0">
                <a:solidFill>
                  <a:srgbClr val="032F62"/>
                </a:solidFill>
                <a:effectLst/>
                <a:latin typeface="Lucida Console" panose="020B0609040504020204" pitchFamily="49" charset="0"/>
              </a:rPr>
              <a:t>, </a:t>
            </a:r>
            <a:r>
              <a:rPr lang="en-US" altLang="ja-JP" b="0" i="0" dirty="0" err="1">
                <a:solidFill>
                  <a:srgbClr val="032F62"/>
                </a:solidFill>
                <a:effectLst/>
                <a:latin typeface="Lucida Console" panose="020B0609040504020204" pitchFamily="49" charset="0"/>
              </a:rPr>
              <a:t>b.value_B</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FROM df11 a</a:t>
            </a:r>
          </a:p>
          <a:p>
            <a:pPr algn="l"/>
            <a:r>
              <a:rPr lang="en-US" altLang="ja-JP" b="0" i="0" dirty="0">
                <a:solidFill>
                  <a:srgbClr val="24292E"/>
                </a:solidFill>
                <a:effectLst/>
                <a:latin typeface="Lucida Console" panose="020B0609040504020204" pitchFamily="49" charset="0"/>
              </a:rPr>
              <a:t>INNER JOIN df12 b</a:t>
            </a:r>
          </a:p>
          <a:p>
            <a:pPr algn="l"/>
            <a:r>
              <a:rPr lang="en-US" altLang="ja-JP" b="0" i="0" dirty="0">
                <a:solidFill>
                  <a:srgbClr val="24292E"/>
                </a:solidFill>
                <a:effectLst/>
                <a:latin typeface="Lucida Console" panose="020B0609040504020204" pitchFamily="49" charset="0"/>
              </a:rPr>
              <a:t>ON a.id = b.id")</a:t>
            </a:r>
          </a:p>
        </p:txBody>
      </p:sp>
      <p:sp>
        <p:nvSpPr>
          <p:cNvPr id="11" name="テキスト ボックス 10">
            <a:extLst>
              <a:ext uri="{FF2B5EF4-FFF2-40B4-BE49-F238E27FC236}">
                <a16:creationId xmlns:a16="http://schemas.microsoft.com/office/drawing/2014/main" id="{F259208E-AE75-018B-22BC-004F673BD282}"/>
              </a:ext>
            </a:extLst>
          </p:cNvPr>
          <p:cNvSpPr txBox="1"/>
          <p:nvPr/>
        </p:nvSpPr>
        <p:spPr>
          <a:xfrm>
            <a:off x="397041" y="2758638"/>
            <a:ext cx="8650706" cy="2585323"/>
          </a:xfrm>
          <a:prstGeom prst="rect">
            <a:avLst/>
          </a:prstGeom>
          <a:noFill/>
          <a:ln>
            <a:solidFill>
              <a:schemeClr val="accent1"/>
            </a:solidFill>
          </a:ln>
        </p:spPr>
        <p:txBody>
          <a:bodyPr wrap="square">
            <a:spAutoFit/>
          </a:bodyPr>
          <a:lstStyle/>
          <a:p>
            <a:pPr algn="l"/>
            <a:r>
              <a:rPr lang="en-US" altLang="ja-JP" b="0" i="0" dirty="0">
                <a:solidFill>
                  <a:srgbClr val="24292E"/>
                </a:solidFill>
                <a:effectLst/>
                <a:latin typeface="Lucida Console" panose="020B0609040504020204" pitchFamily="49" charset="0"/>
              </a:rPr>
              <a:t>library(DBI)</a:t>
            </a:r>
          </a:p>
          <a:p>
            <a:pPr algn="l"/>
            <a:r>
              <a:rPr lang="en-US" altLang="ja-JP" b="0" i="0" dirty="0">
                <a:solidFill>
                  <a:srgbClr val="24292E"/>
                </a:solidFill>
                <a:effectLst/>
                <a:latin typeface="Lucida Console" panose="020B0609040504020204" pitchFamily="49" charset="0"/>
              </a:rPr>
              <a:t>library(</a:t>
            </a:r>
            <a:r>
              <a:rPr lang="en-US" altLang="ja-JP" b="0" i="0" dirty="0" err="1">
                <a:solidFill>
                  <a:srgbClr val="24292E"/>
                </a:solidFill>
                <a:effectLst/>
                <a:latin typeface="Lucida Console" panose="020B0609040504020204" pitchFamily="49" charset="0"/>
              </a:rPr>
              <a:t>RSQLite</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con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dbConnect</a:t>
            </a:r>
            <a:r>
              <a:rPr lang="en-US" altLang="ja-JP" b="0" i="0" dirty="0">
                <a:solidFill>
                  <a:srgbClr val="24292E"/>
                </a:solidFill>
                <a:effectLst/>
                <a:latin typeface="Lucida Console" panose="020B0609040504020204" pitchFamily="49" charset="0"/>
              </a:rPr>
              <a:t>(</a:t>
            </a:r>
            <a:r>
              <a:rPr lang="en-US" altLang="ja-JP" b="0" i="0" dirty="0" err="1">
                <a:solidFill>
                  <a:srgbClr val="24292E"/>
                </a:solidFill>
                <a:effectLst/>
                <a:latin typeface="Lucida Console" panose="020B0609040504020204" pitchFamily="49" charset="0"/>
              </a:rPr>
              <a:t>RSQLite</a:t>
            </a:r>
            <a:r>
              <a:rPr lang="en-US" altLang="ja-JP" b="0" i="0" dirty="0">
                <a:solidFill>
                  <a:srgbClr val="005CC5"/>
                </a:solidFill>
                <a:effectLst/>
                <a:latin typeface="Lucida Console" panose="020B0609040504020204" pitchFamily="49" charset="0"/>
              </a:rPr>
              <a:t>::</a:t>
            </a:r>
            <a:r>
              <a:rPr lang="en-US" altLang="ja-JP" b="0" i="0" dirty="0">
                <a:solidFill>
                  <a:srgbClr val="24292E"/>
                </a:solidFill>
                <a:effectLst/>
                <a:latin typeface="Lucida Console" panose="020B0609040504020204" pitchFamily="49" charset="0"/>
              </a:rPr>
              <a:t>SQLite(), </a:t>
            </a:r>
            <a:r>
              <a:rPr lang="en-US" altLang="ja-JP" b="0" i="0" dirty="0">
                <a:solidFill>
                  <a:srgbClr val="032F62"/>
                </a:solidFill>
                <a:effectLst/>
                <a:latin typeface="Lucida Console" panose="020B0609040504020204" pitchFamily="49" charset="0"/>
              </a:rPr>
              <a:t>":memory:"</a:t>
            </a:r>
            <a:r>
              <a:rPr lang="en-US" altLang="ja-JP" b="0" i="0" dirty="0">
                <a:solidFill>
                  <a:srgbClr val="24292E"/>
                </a:solidFill>
                <a:effectLst/>
                <a:latin typeface="Lucida Console" panose="020B0609040504020204" pitchFamily="49" charset="0"/>
              </a:rPr>
              <a:t>)</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"df11"</a:t>
            </a:r>
            <a:r>
              <a:rPr lang="en-US" altLang="ja-JP" b="0" i="0" dirty="0">
                <a:solidFill>
                  <a:srgbClr val="24292E"/>
                </a:solidFill>
                <a:effectLst/>
                <a:latin typeface="Lucida Console" panose="020B0609040504020204" pitchFamily="49" charset="0"/>
              </a:rPr>
              <a:t>, df11)</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"df12"</a:t>
            </a:r>
            <a:r>
              <a:rPr lang="en-US" altLang="ja-JP" b="0" i="0" dirty="0">
                <a:solidFill>
                  <a:srgbClr val="24292E"/>
                </a:solidFill>
                <a:effectLst/>
                <a:latin typeface="Lucida Console" panose="020B0609040504020204" pitchFamily="49" charset="0"/>
              </a:rPr>
              <a:t>, df12)</a:t>
            </a:r>
          </a:p>
          <a:p>
            <a:pPr algn="l"/>
            <a:r>
              <a:rPr lang="en-US" altLang="ja-JP" b="0" i="0" dirty="0">
                <a:solidFill>
                  <a:srgbClr val="24292E"/>
                </a:solidFill>
                <a:effectLst/>
                <a:latin typeface="Lucida Console" panose="020B0609040504020204" pitchFamily="49" charset="0"/>
              </a:rPr>
              <a:t>dbi1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dbGetQuery</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"SELECT a.id, </a:t>
            </a:r>
            <a:r>
              <a:rPr lang="en-US" altLang="ja-JP" b="0" i="0" dirty="0" err="1">
                <a:solidFill>
                  <a:srgbClr val="032F62"/>
                </a:solidFill>
                <a:effectLst/>
                <a:latin typeface="Lucida Console" panose="020B0609040504020204" pitchFamily="49" charset="0"/>
              </a:rPr>
              <a:t>a.value_A</a:t>
            </a:r>
            <a:r>
              <a:rPr lang="en-US" altLang="ja-JP" b="0" i="0" dirty="0">
                <a:solidFill>
                  <a:srgbClr val="032F62"/>
                </a:solidFill>
                <a:effectLst/>
                <a:latin typeface="Lucida Console" panose="020B0609040504020204" pitchFamily="49" charset="0"/>
              </a:rPr>
              <a:t>, </a:t>
            </a:r>
            <a:r>
              <a:rPr lang="en-US" altLang="ja-JP" b="0" i="0" dirty="0" err="1">
                <a:solidFill>
                  <a:srgbClr val="032F62"/>
                </a:solidFill>
                <a:effectLst/>
                <a:latin typeface="Lucida Console" panose="020B0609040504020204" pitchFamily="49" charset="0"/>
              </a:rPr>
              <a:t>b.value_B</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FROM df11 a</a:t>
            </a:r>
          </a:p>
          <a:p>
            <a:pPr algn="l"/>
            <a:r>
              <a:rPr lang="en-US" altLang="ja-JP" b="0" i="0" dirty="0">
                <a:solidFill>
                  <a:srgbClr val="24292E"/>
                </a:solidFill>
                <a:effectLst/>
                <a:latin typeface="Lucida Console" panose="020B0609040504020204" pitchFamily="49" charset="0"/>
              </a:rPr>
              <a:t>INNER JOIN df12 b</a:t>
            </a:r>
          </a:p>
          <a:p>
            <a:pPr algn="l"/>
            <a:r>
              <a:rPr lang="en-US" altLang="ja-JP" b="0" i="0" dirty="0">
                <a:solidFill>
                  <a:srgbClr val="24292E"/>
                </a:solidFill>
                <a:effectLst/>
                <a:latin typeface="Lucida Console" panose="020B0609040504020204" pitchFamily="49" charset="0"/>
              </a:rPr>
              <a:t>ON a.id = b.id")</a:t>
            </a:r>
          </a:p>
        </p:txBody>
      </p:sp>
      <p:sp>
        <p:nvSpPr>
          <p:cNvPr id="13" name="テキスト ボックス 12">
            <a:extLst>
              <a:ext uri="{FF2B5EF4-FFF2-40B4-BE49-F238E27FC236}">
                <a16:creationId xmlns:a16="http://schemas.microsoft.com/office/drawing/2014/main" id="{8FA14FD6-1B2F-F1C4-968A-5ADF708862F6}"/>
              </a:ext>
            </a:extLst>
          </p:cNvPr>
          <p:cNvSpPr txBox="1"/>
          <p:nvPr/>
        </p:nvSpPr>
        <p:spPr>
          <a:xfrm>
            <a:off x="397042" y="5611181"/>
            <a:ext cx="8650706" cy="2308324"/>
          </a:xfrm>
          <a:prstGeom prst="rect">
            <a:avLst/>
          </a:prstGeom>
          <a:noFill/>
          <a:ln>
            <a:solidFill>
              <a:schemeClr val="accent1"/>
            </a:solidFill>
          </a:ln>
        </p:spPr>
        <p:txBody>
          <a:bodyPr wrap="square">
            <a:spAutoFit/>
          </a:bodyPr>
          <a:lstStyle/>
          <a:p>
            <a:pPr algn="l"/>
            <a:r>
              <a:rPr lang="en-US" altLang="ja-JP" b="0" i="0" dirty="0">
                <a:solidFill>
                  <a:srgbClr val="24292E"/>
                </a:solidFill>
                <a:effectLst/>
                <a:latin typeface="Lucida Console" panose="020B0609040504020204" pitchFamily="49" charset="0"/>
              </a:rPr>
              <a:t>library(</a:t>
            </a:r>
            <a:r>
              <a:rPr lang="en-US" altLang="ja-JP" b="0" i="0" dirty="0" err="1">
                <a:solidFill>
                  <a:srgbClr val="24292E"/>
                </a:solidFill>
                <a:effectLst/>
                <a:latin typeface="Lucida Console" panose="020B0609040504020204" pitchFamily="49" charset="0"/>
              </a:rPr>
              <a:t>duckdb</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con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dbConnect</a:t>
            </a:r>
            <a:r>
              <a:rPr lang="en-US" altLang="ja-JP" b="0" i="0" dirty="0">
                <a:solidFill>
                  <a:srgbClr val="24292E"/>
                </a:solidFill>
                <a:effectLst/>
                <a:latin typeface="Lucida Console" panose="020B0609040504020204" pitchFamily="49" charset="0"/>
              </a:rPr>
              <a:t>(</a:t>
            </a:r>
            <a:r>
              <a:rPr lang="en-US" altLang="ja-JP" b="0" i="0" dirty="0" err="1">
                <a:solidFill>
                  <a:srgbClr val="24292E"/>
                </a:solidFill>
                <a:effectLst/>
                <a:latin typeface="Lucida Console" panose="020B0609040504020204" pitchFamily="49" charset="0"/>
              </a:rPr>
              <a:t>duckdb</a:t>
            </a:r>
            <a:r>
              <a:rPr lang="en-US" altLang="ja-JP" b="0" i="0" dirty="0">
                <a:solidFill>
                  <a:srgbClr val="24292E"/>
                </a:solidFill>
                <a:effectLst/>
                <a:latin typeface="Lucida Console" panose="020B0609040504020204" pitchFamily="49" charset="0"/>
              </a:rPr>
              <a:t>())</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"df11"</a:t>
            </a:r>
            <a:r>
              <a:rPr lang="en-US" altLang="ja-JP" b="0" i="0" dirty="0">
                <a:solidFill>
                  <a:srgbClr val="24292E"/>
                </a:solidFill>
                <a:effectLst/>
                <a:latin typeface="Lucida Console" panose="020B0609040504020204" pitchFamily="49" charset="0"/>
              </a:rPr>
              <a:t>, df11)</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"df12"</a:t>
            </a:r>
            <a:r>
              <a:rPr lang="en-US" altLang="ja-JP" b="0" i="0" dirty="0">
                <a:solidFill>
                  <a:srgbClr val="24292E"/>
                </a:solidFill>
                <a:effectLst/>
                <a:latin typeface="Lucida Console" panose="020B0609040504020204" pitchFamily="49" charset="0"/>
              </a:rPr>
              <a:t>, df12)</a:t>
            </a:r>
          </a:p>
          <a:p>
            <a:pPr algn="l"/>
            <a:r>
              <a:rPr lang="en-US" altLang="ja-JP" b="0" i="0" dirty="0" err="1">
                <a:solidFill>
                  <a:srgbClr val="24292E"/>
                </a:solidFill>
                <a:effectLst/>
                <a:latin typeface="Lucida Console" panose="020B0609040504020204" pitchFamily="49" charset="0"/>
              </a:rPr>
              <a:t>duckdb</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dbGetQuery</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"SELECT a.id, </a:t>
            </a:r>
            <a:r>
              <a:rPr lang="en-US" altLang="ja-JP" b="0" i="0" dirty="0" err="1">
                <a:solidFill>
                  <a:srgbClr val="032F62"/>
                </a:solidFill>
                <a:effectLst/>
                <a:latin typeface="Lucida Console" panose="020B0609040504020204" pitchFamily="49" charset="0"/>
              </a:rPr>
              <a:t>a.value_A</a:t>
            </a:r>
            <a:r>
              <a:rPr lang="en-US" altLang="ja-JP" b="0" i="0" dirty="0">
                <a:solidFill>
                  <a:srgbClr val="032F62"/>
                </a:solidFill>
                <a:effectLst/>
                <a:latin typeface="Lucida Console" panose="020B0609040504020204" pitchFamily="49" charset="0"/>
              </a:rPr>
              <a:t>, </a:t>
            </a:r>
            <a:r>
              <a:rPr lang="en-US" altLang="ja-JP" b="0" i="0" dirty="0" err="1">
                <a:solidFill>
                  <a:srgbClr val="032F62"/>
                </a:solidFill>
                <a:effectLst/>
                <a:latin typeface="Lucida Console" panose="020B0609040504020204" pitchFamily="49" charset="0"/>
              </a:rPr>
              <a:t>b.value_B</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FROM df11 a</a:t>
            </a:r>
          </a:p>
          <a:p>
            <a:pPr algn="l"/>
            <a:r>
              <a:rPr lang="en-US" altLang="ja-JP" b="0" i="0" dirty="0">
                <a:solidFill>
                  <a:srgbClr val="24292E"/>
                </a:solidFill>
                <a:effectLst/>
                <a:latin typeface="Lucida Console" panose="020B0609040504020204" pitchFamily="49" charset="0"/>
              </a:rPr>
              <a:t>INNER JOIN df12 b</a:t>
            </a:r>
          </a:p>
          <a:p>
            <a:pPr algn="l"/>
            <a:r>
              <a:rPr lang="en-US" altLang="ja-JP" b="0" i="0" dirty="0">
                <a:solidFill>
                  <a:srgbClr val="24292E"/>
                </a:solidFill>
                <a:effectLst/>
                <a:latin typeface="Lucida Console" panose="020B0609040504020204" pitchFamily="49" charset="0"/>
              </a:rPr>
              <a:t>ON a.id = b.id")</a:t>
            </a:r>
          </a:p>
        </p:txBody>
      </p:sp>
      <p:sp>
        <p:nvSpPr>
          <p:cNvPr id="15" name="テキスト ボックス 14">
            <a:extLst>
              <a:ext uri="{FF2B5EF4-FFF2-40B4-BE49-F238E27FC236}">
                <a16:creationId xmlns:a16="http://schemas.microsoft.com/office/drawing/2014/main" id="{824D678B-329D-4A1B-692E-5F17DCAB4F5A}"/>
              </a:ext>
            </a:extLst>
          </p:cNvPr>
          <p:cNvSpPr txBox="1"/>
          <p:nvPr/>
        </p:nvSpPr>
        <p:spPr>
          <a:xfrm>
            <a:off x="8067597" y="1313713"/>
            <a:ext cx="6049279" cy="1107996"/>
          </a:xfrm>
          <a:prstGeom prst="rect">
            <a:avLst/>
          </a:prstGeom>
          <a:noFill/>
        </p:spPr>
        <p:txBody>
          <a:bodyPr wrap="square">
            <a:spAutoFit/>
          </a:bodyPr>
          <a:lstStyle/>
          <a:p>
            <a:r>
              <a:rPr lang="ja-JP" altLang="en-US" sz="2200" dirty="0"/>
              <a:t>1. sqldf packageThe most well-known methodAllows direct handling of dataframes with SQLUses SQLite internally for processing</a:t>
            </a:r>
          </a:p>
        </p:txBody>
      </p:sp>
      <p:sp>
        <p:nvSpPr>
          <p:cNvPr id="17" name="テキスト ボックス 16">
            <a:extLst>
              <a:ext uri="{FF2B5EF4-FFF2-40B4-BE49-F238E27FC236}">
                <a16:creationId xmlns:a16="http://schemas.microsoft.com/office/drawing/2014/main" id="{1D22656B-E4B0-A374-8B68-02B249CE6224}"/>
              </a:ext>
            </a:extLst>
          </p:cNvPr>
          <p:cNvSpPr txBox="1"/>
          <p:nvPr/>
        </p:nvSpPr>
        <p:spPr>
          <a:xfrm>
            <a:off x="9162047" y="2857007"/>
            <a:ext cx="5069130" cy="2462213"/>
          </a:xfrm>
          <a:prstGeom prst="rect">
            <a:avLst/>
          </a:prstGeom>
          <a:noFill/>
        </p:spPr>
        <p:txBody>
          <a:bodyPr wrap="square">
            <a:spAutoFit/>
          </a:bodyPr>
          <a:lstStyle/>
          <a:p>
            <a:r>
              <a:rPr lang="ja-JP" altLang="en-US" sz="2200" dirty="0"/>
              <a:t>2. DBI + dplyr/dbplyrCombining R's database connection API (DBI) with dbplyr—an extension of dplyr—enables you to convert dplyr code into SQL for execution on databases.Furthermore, using DBI::dbGetQuery() allows you to write raw SQL directly.</a:t>
            </a:r>
          </a:p>
        </p:txBody>
      </p:sp>
      <p:sp>
        <p:nvSpPr>
          <p:cNvPr id="19" name="テキスト ボックス 18">
            <a:extLst>
              <a:ext uri="{FF2B5EF4-FFF2-40B4-BE49-F238E27FC236}">
                <a16:creationId xmlns:a16="http://schemas.microsoft.com/office/drawing/2014/main" id="{9B4763E2-881C-70BD-D114-AC27EECD3BB2}"/>
              </a:ext>
            </a:extLst>
          </p:cNvPr>
          <p:cNvSpPr txBox="1"/>
          <p:nvPr/>
        </p:nvSpPr>
        <p:spPr>
          <a:xfrm>
            <a:off x="9047747" y="5779259"/>
            <a:ext cx="4960186" cy="1785104"/>
          </a:xfrm>
          <a:prstGeom prst="rect">
            <a:avLst/>
          </a:prstGeom>
          <a:noFill/>
        </p:spPr>
        <p:txBody>
          <a:bodyPr wrap="square">
            <a:spAutoFit/>
          </a:bodyPr>
          <a:lstStyle/>
          <a:p>
            <a:r>
              <a:rPr lang="ja-JP" altLang="en-US" sz="2200" dirty="0"/>
              <a:t>3. duckdb PackageUse DuckDB, an ultra-fast embedded DB engine, in RRun SQL queries directly on dataframesIt's becoming a staple for large-scale data processing</a:t>
            </a:r>
          </a:p>
        </p:txBody>
      </p:sp>
      <p:sp>
        <p:nvSpPr>
          <p:cNvPr id="2" name="タイトル 1">
            <a:extLst>
              <a:ext uri="{FF2B5EF4-FFF2-40B4-BE49-F238E27FC236}">
                <a16:creationId xmlns:a16="http://schemas.microsoft.com/office/drawing/2014/main" id="{6BF61AEF-3173-AC51-7255-B29B4FC81CC4}"/>
              </a:ext>
            </a:extLst>
          </p:cNvPr>
          <p:cNvSpPr>
            <a:spLocks noGrp="1"/>
          </p:cNvSpPr>
          <p:nvPr>
            <p:ph type="title"/>
          </p:nvPr>
        </p:nvSpPr>
        <p:spPr>
          <a:xfrm>
            <a:off x="496887" y="270008"/>
            <a:ext cx="13411200" cy="626110"/>
          </a:xfrm>
        </p:spPr>
        <p:txBody>
          <a:bodyPr/>
          <a:lstStyle/>
          <a:p>
            <a:r>
              <a:rPr kumimoji="1" lang="en-US" altLang="ja-JP" b="0" dirty="0"/>
              <a:t>Various Ways to Implement SQL in R</a:t>
            </a:r>
            <a:endParaRPr kumimoji="1" lang="ja-JP" altLang="en-US" b="0" dirty="0"/>
          </a:p>
        </p:txBody>
      </p:sp>
    </p:spTree>
    <p:extLst>
      <p:ext uri="{BB962C8B-B14F-4D97-AF65-F5344CB8AC3E}">
        <p14:creationId xmlns:p14="http://schemas.microsoft.com/office/powerpoint/2010/main" val="21584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5C3CD-F92E-9976-B00B-6723972812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C8DAEEE-AB63-4D8F-D96D-5149F109BE0A}"/>
              </a:ext>
            </a:extLst>
          </p:cNvPr>
          <p:cNvSpPr>
            <a:spLocks noGrp="1"/>
          </p:cNvSpPr>
          <p:nvPr>
            <p:ph type="title"/>
          </p:nvPr>
        </p:nvSpPr>
        <p:spPr>
          <a:xfrm>
            <a:off x="720000" y="3775006"/>
            <a:ext cx="12664612" cy="552587"/>
          </a:xfrm>
        </p:spPr>
        <p:txBody>
          <a:bodyPr/>
          <a:lstStyle/>
          <a:p>
            <a:r>
              <a:rPr kumimoji="1" lang="en-US" altLang="ja-JP" dirty="0" err="1"/>
              <a:t>Base.R</a:t>
            </a:r>
            <a:r>
              <a:rPr kumimoji="1" lang="en-US" altLang="ja-JP" dirty="0"/>
              <a:t> match</a:t>
            </a:r>
            <a:endParaRPr kumimoji="1" lang="ja-JP" altLang="en-US" dirty="0"/>
          </a:p>
        </p:txBody>
      </p:sp>
      <p:sp>
        <p:nvSpPr>
          <p:cNvPr id="3" name="スライド番号プレースホルダー 2">
            <a:extLst>
              <a:ext uri="{FF2B5EF4-FFF2-40B4-BE49-F238E27FC236}">
                <a16:creationId xmlns:a16="http://schemas.microsoft.com/office/drawing/2014/main" id="{2C994B6D-270A-078F-599A-AF3272088604}"/>
              </a:ext>
            </a:extLst>
          </p:cNvPr>
          <p:cNvSpPr>
            <a:spLocks noGrp="1"/>
          </p:cNvSpPr>
          <p:nvPr>
            <p:ph type="sldNum" sz="quarter" idx="4"/>
          </p:nvPr>
        </p:nvSpPr>
        <p:spPr/>
        <p:txBody>
          <a:bodyPr/>
          <a:lstStyle/>
          <a:p>
            <a:fld id="{24AEDCA4-7D12-E34A-9125-9C962139F6EA}" type="slidenum">
              <a:rPr kumimoji="1" lang="en-US" altLang="ja-JP" smtClean="0"/>
              <a:pPr/>
              <a:t>33</a:t>
            </a:fld>
            <a:endParaRPr kumimoji="1" lang="en-US" altLang="ja-JP" dirty="0"/>
          </a:p>
        </p:txBody>
      </p:sp>
    </p:spTree>
    <p:extLst>
      <p:ext uri="{BB962C8B-B14F-4D97-AF65-F5344CB8AC3E}">
        <p14:creationId xmlns:p14="http://schemas.microsoft.com/office/powerpoint/2010/main" val="277458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44966-8EDC-0770-2E4D-981762D4FDE5}"/>
              </a:ext>
            </a:extLst>
          </p:cNvPr>
          <p:cNvSpPr>
            <a:spLocks noGrp="1"/>
          </p:cNvSpPr>
          <p:nvPr>
            <p:ph type="title"/>
          </p:nvPr>
        </p:nvSpPr>
        <p:spPr/>
        <p:txBody>
          <a:bodyPr lIns="0" tIns="0" rIns="0" bIns="0" anchor="ctr"/>
          <a:lstStyle/>
          <a:p>
            <a:r>
              <a:rPr kumimoji="1" lang="en-US" altLang="ja-JP" b="0" dirty="0" err="1"/>
              <a:t>Base.R</a:t>
            </a:r>
            <a:r>
              <a:rPr kumimoji="1" lang="en-US" altLang="ja-JP" b="0" dirty="0"/>
              <a:t> match</a:t>
            </a:r>
            <a:endParaRPr kumimoji="1" lang="ja-JP" altLang="en-US" b="0" dirty="0"/>
          </a:p>
        </p:txBody>
      </p:sp>
      <p:sp>
        <p:nvSpPr>
          <p:cNvPr id="3" name="スライド番号プレースホルダー 2">
            <a:extLst>
              <a:ext uri="{FF2B5EF4-FFF2-40B4-BE49-F238E27FC236}">
                <a16:creationId xmlns:a16="http://schemas.microsoft.com/office/drawing/2014/main" id="{CE6E4245-CFC3-8116-2C72-AD1CFC063F7B}"/>
              </a:ext>
            </a:extLst>
          </p:cNvPr>
          <p:cNvSpPr>
            <a:spLocks noGrp="1"/>
          </p:cNvSpPr>
          <p:nvPr>
            <p:ph type="sldNum" sz="quarter" idx="4"/>
          </p:nvPr>
        </p:nvSpPr>
        <p:spPr/>
        <p:txBody>
          <a:bodyPr/>
          <a:lstStyle/>
          <a:p>
            <a:fld id="{53EB70E3-6BB6-D846-AD6B-AC9D0F4B4ED1}" type="slidenum">
              <a:rPr kumimoji="1" lang="en-US" altLang="ja-JP" smtClean="0"/>
              <a:pPr/>
              <a:t>34</a:t>
            </a:fld>
            <a:endParaRPr kumimoji="1" lang="en-US" altLang="ja-JP" dirty="0"/>
          </a:p>
        </p:txBody>
      </p:sp>
      <p:sp>
        <p:nvSpPr>
          <p:cNvPr id="9" name="テキスト ボックス 8">
            <a:extLst>
              <a:ext uri="{FF2B5EF4-FFF2-40B4-BE49-F238E27FC236}">
                <a16:creationId xmlns:a16="http://schemas.microsoft.com/office/drawing/2014/main" id="{AB20F6C8-5B83-5673-C1DD-17E211E43D39}"/>
              </a:ext>
            </a:extLst>
          </p:cNvPr>
          <p:cNvSpPr txBox="1"/>
          <p:nvPr/>
        </p:nvSpPr>
        <p:spPr>
          <a:xfrm>
            <a:off x="496887" y="2969524"/>
            <a:ext cx="7210926" cy="1754326"/>
          </a:xfrm>
          <a:prstGeom prst="rect">
            <a:avLst/>
          </a:prstGeom>
          <a:noFill/>
        </p:spPr>
        <p:txBody>
          <a:bodyPr wrap="square">
            <a:spAutoFit/>
          </a:bodyPr>
          <a:lstStyle/>
          <a:p>
            <a:pPr algn="l"/>
            <a:r>
              <a:rPr lang="en-US" altLang="ja-JP" sz="2400" b="0" i="0" dirty="0">
                <a:solidFill>
                  <a:srgbClr val="24292E"/>
                </a:solidFill>
                <a:effectLst/>
                <a:latin typeface="Lucida Console" panose="020B0609040504020204" pitchFamily="49" charset="0"/>
              </a:rPr>
              <a:t>x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"B"</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"D"</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table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"A"</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match(x, table)</a:t>
            </a:r>
          </a:p>
          <a:p>
            <a:pPr>
              <a:buNone/>
            </a:pPr>
            <a:br>
              <a:rPr lang="en-US" altLang="ja-JP" dirty="0"/>
            </a:br>
            <a:endParaRPr lang="ja-JP" altLang="en-US" dirty="0"/>
          </a:p>
        </p:txBody>
      </p:sp>
      <p:pic>
        <p:nvPicPr>
          <p:cNvPr id="11" name="図 10">
            <a:extLst>
              <a:ext uri="{FF2B5EF4-FFF2-40B4-BE49-F238E27FC236}">
                <a16:creationId xmlns:a16="http://schemas.microsoft.com/office/drawing/2014/main" id="{FE5391C0-FD0F-88F0-4605-FA39D49502BF}"/>
              </a:ext>
            </a:extLst>
          </p:cNvPr>
          <p:cNvPicPr>
            <a:picLocks noChangeAspect="1"/>
          </p:cNvPicPr>
          <p:nvPr/>
        </p:nvPicPr>
        <p:blipFill>
          <a:blip r:embed="rId3"/>
          <a:stretch>
            <a:fillRect/>
          </a:stretch>
        </p:blipFill>
        <p:spPr>
          <a:xfrm>
            <a:off x="496887" y="5133076"/>
            <a:ext cx="6689390" cy="1754325"/>
          </a:xfrm>
          <a:prstGeom prst="rect">
            <a:avLst/>
          </a:prstGeom>
        </p:spPr>
      </p:pic>
      <p:sp>
        <p:nvSpPr>
          <p:cNvPr id="13" name="テキスト ボックス 12">
            <a:extLst>
              <a:ext uri="{FF2B5EF4-FFF2-40B4-BE49-F238E27FC236}">
                <a16:creationId xmlns:a16="http://schemas.microsoft.com/office/drawing/2014/main" id="{D283919A-FEE0-A804-25CE-C34C96A3367A}"/>
              </a:ext>
            </a:extLst>
          </p:cNvPr>
          <p:cNvSpPr txBox="1"/>
          <p:nvPr/>
        </p:nvSpPr>
        <p:spPr>
          <a:xfrm>
            <a:off x="496887" y="1701988"/>
            <a:ext cx="10431379" cy="461665"/>
          </a:xfrm>
          <a:prstGeom prst="rect">
            <a:avLst/>
          </a:prstGeom>
          <a:noFill/>
        </p:spPr>
        <p:txBody>
          <a:bodyPr wrap="square">
            <a:spAutoFit/>
          </a:bodyPr>
          <a:lstStyle/>
          <a:p>
            <a:r>
              <a:rPr lang="en-US" altLang="ja-JP" sz="2400" dirty="0"/>
              <a:t>The match function compares vectors and returns an index</a:t>
            </a:r>
            <a:r>
              <a:rPr lang="en-US" altLang="ja-JP" dirty="0"/>
              <a:t>.</a:t>
            </a:r>
            <a:endParaRPr lang="ja-JP" altLang="en-US" dirty="0"/>
          </a:p>
        </p:txBody>
      </p:sp>
    </p:spTree>
    <p:extLst>
      <p:ext uri="{BB962C8B-B14F-4D97-AF65-F5344CB8AC3E}">
        <p14:creationId xmlns:p14="http://schemas.microsoft.com/office/powerpoint/2010/main" val="1447448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8A42C3A-1894-DD07-C72E-0F26EF84E511}"/>
              </a:ext>
            </a:extLst>
          </p:cNvPr>
          <p:cNvSpPr>
            <a:spLocks noGrp="1"/>
          </p:cNvSpPr>
          <p:nvPr>
            <p:ph type="sldNum" sz="quarter" idx="4"/>
          </p:nvPr>
        </p:nvSpPr>
        <p:spPr/>
        <p:txBody>
          <a:bodyPr/>
          <a:lstStyle/>
          <a:p>
            <a:fld id="{53EB70E3-6BB6-D846-AD6B-AC9D0F4B4ED1}" type="slidenum">
              <a:rPr kumimoji="1" lang="en-US" altLang="ja-JP" smtClean="0"/>
              <a:pPr/>
              <a:t>35</a:t>
            </a:fld>
            <a:endParaRPr kumimoji="1" lang="en-US" altLang="ja-JP" dirty="0"/>
          </a:p>
        </p:txBody>
      </p:sp>
      <p:sp>
        <p:nvSpPr>
          <p:cNvPr id="7" name="テキスト ボックス 6">
            <a:extLst>
              <a:ext uri="{FF2B5EF4-FFF2-40B4-BE49-F238E27FC236}">
                <a16:creationId xmlns:a16="http://schemas.microsoft.com/office/drawing/2014/main" id="{C2A75932-8F7A-F97F-CFFF-82D4FF5CA8B1}"/>
              </a:ext>
            </a:extLst>
          </p:cNvPr>
          <p:cNvSpPr txBox="1"/>
          <p:nvPr/>
        </p:nvSpPr>
        <p:spPr>
          <a:xfrm>
            <a:off x="395635" y="1083829"/>
            <a:ext cx="10351168" cy="4154984"/>
          </a:xfrm>
          <a:prstGeom prst="rect">
            <a:avLst/>
          </a:prstGeom>
          <a:noFill/>
        </p:spPr>
        <p:txBody>
          <a:bodyPr wrap="square">
            <a:spAutoFit/>
          </a:bodyPr>
          <a:lstStyle/>
          <a:p>
            <a:pPr algn="l"/>
            <a:r>
              <a:rPr lang="en-US" altLang="ja-JP" sz="2200" b="0" i="0" dirty="0">
                <a:solidFill>
                  <a:srgbClr val="24292E"/>
                </a:solidFill>
                <a:effectLst/>
                <a:latin typeface="Lucida Console" panose="020B0609040504020204" pitchFamily="49" charset="0"/>
              </a:rPr>
              <a:t>df41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data.frame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ID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05CC5"/>
                </a:solidFill>
                <a:effectLst/>
                <a:latin typeface="Lucida Console" panose="020B0609040504020204" pitchFamily="49" charset="0"/>
              </a:rPr>
              <a:t>101</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102</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103</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104</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Name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32F62"/>
                </a:solidFill>
                <a:effectLst/>
                <a:latin typeface="Lucida Console" panose="020B0609040504020204" pitchFamily="49" charset="0"/>
              </a:rPr>
              <a:t>"Alice"</a:t>
            </a:r>
            <a:r>
              <a:rPr lang="en-US" altLang="ja-JP" sz="2200" b="0" i="0" dirty="0">
                <a:solidFill>
                  <a:srgbClr val="24292E"/>
                </a:solidFill>
                <a:effectLst/>
                <a:latin typeface="Lucida Console" panose="020B0609040504020204" pitchFamily="49" charset="0"/>
              </a:rPr>
              <a:t>, </a:t>
            </a:r>
            <a:r>
              <a:rPr lang="en-US" altLang="ja-JP" sz="2200" b="0" i="0" dirty="0">
                <a:solidFill>
                  <a:srgbClr val="032F62"/>
                </a:solidFill>
                <a:effectLst/>
                <a:latin typeface="Lucida Console" panose="020B0609040504020204" pitchFamily="49" charset="0"/>
              </a:rPr>
              <a:t>"Bob"</a:t>
            </a:r>
            <a:r>
              <a:rPr lang="en-US" altLang="ja-JP" sz="2200" b="0" i="0" dirty="0">
                <a:solidFill>
                  <a:srgbClr val="24292E"/>
                </a:solidFill>
                <a:effectLst/>
                <a:latin typeface="Lucida Console" panose="020B0609040504020204" pitchFamily="49" charset="0"/>
              </a:rPr>
              <a:t>, </a:t>
            </a:r>
            <a:r>
              <a:rPr lang="en-US" altLang="ja-JP" sz="2200" b="0" i="0" dirty="0">
                <a:solidFill>
                  <a:srgbClr val="032F62"/>
                </a:solidFill>
                <a:effectLst/>
                <a:latin typeface="Lucida Console" panose="020B0609040504020204" pitchFamily="49" charset="0"/>
              </a:rPr>
              <a:t>"Carol"</a:t>
            </a:r>
            <a:r>
              <a:rPr lang="en-US" altLang="ja-JP" sz="2200" b="0" i="0" dirty="0">
                <a:solidFill>
                  <a:srgbClr val="24292E"/>
                </a:solidFill>
                <a:effectLst/>
                <a:latin typeface="Lucida Console" panose="020B0609040504020204" pitchFamily="49" charset="0"/>
              </a:rPr>
              <a:t>, </a:t>
            </a:r>
            <a:r>
              <a:rPr lang="en-US" altLang="ja-JP" sz="2200" b="0" i="0" dirty="0">
                <a:solidFill>
                  <a:srgbClr val="032F62"/>
                </a:solidFill>
                <a:effectLst/>
                <a:latin typeface="Lucida Console" panose="020B0609040504020204" pitchFamily="49" charset="0"/>
              </a:rPr>
              <a:t>"Dave"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a:t>
            </a:r>
          </a:p>
          <a:p>
            <a:pPr algn="l">
              <a:buFont typeface="+mj-lt"/>
              <a:buAutoNum type="arabicPeriod"/>
            </a:pPr>
            <a:endParaRPr lang="en-US" altLang="ja-JP" sz="2200" b="0" i="0" dirty="0">
              <a:solidFill>
                <a:srgbClr val="24292E"/>
              </a:solidFill>
              <a:effectLst/>
              <a:latin typeface="Lucida Console" panose="020B0609040504020204" pitchFamily="49" charset="0"/>
            </a:endParaRPr>
          </a:p>
          <a:p>
            <a:pPr algn="l"/>
            <a:r>
              <a:rPr lang="en-US" altLang="ja-JP" sz="2200" b="0" i="0" dirty="0">
                <a:solidFill>
                  <a:srgbClr val="24292E"/>
                </a:solidFill>
                <a:effectLst/>
                <a:latin typeface="Lucida Console" panose="020B0609040504020204" pitchFamily="49" charset="0"/>
              </a:rPr>
              <a:t>df42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data.frame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ID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05CC5"/>
                </a:solidFill>
                <a:effectLst/>
                <a:latin typeface="Lucida Console" panose="020B0609040504020204" pitchFamily="49" charset="0"/>
              </a:rPr>
              <a:t>103</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101</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105</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Score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05CC5"/>
                </a:solidFill>
                <a:effectLst/>
                <a:latin typeface="Lucida Console" panose="020B0609040504020204" pitchFamily="49" charset="0"/>
              </a:rPr>
              <a:t>88</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85</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90</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a:t>
            </a:r>
          </a:p>
          <a:p>
            <a:pPr algn="l">
              <a:buFont typeface="+mj-lt"/>
              <a:buAutoNum type="arabicPeriod"/>
            </a:pPr>
            <a:endParaRPr lang="en-US" altLang="ja-JP" sz="2200" b="0" i="0" dirty="0">
              <a:solidFill>
                <a:srgbClr val="24292E"/>
              </a:solidFill>
              <a:effectLst/>
              <a:latin typeface="Lucida Console" panose="020B0609040504020204" pitchFamily="49" charset="0"/>
            </a:endParaRPr>
          </a:p>
          <a:p>
            <a:pPr algn="l"/>
            <a:r>
              <a:rPr lang="en-US" altLang="ja-JP" sz="2200" b="0" i="0" dirty="0">
                <a:solidFill>
                  <a:srgbClr val="24292E"/>
                </a:solidFill>
                <a:effectLst/>
                <a:latin typeface="Lucida Console" panose="020B0609040504020204" pitchFamily="49" charset="0"/>
              </a:rPr>
              <a:t>match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df41</a:t>
            </a:r>
          </a:p>
          <a:p>
            <a:pPr algn="l"/>
            <a:r>
              <a:rPr lang="en-US" altLang="ja-JP" sz="2200" b="0" i="0" dirty="0" err="1">
                <a:solidFill>
                  <a:srgbClr val="24292E"/>
                </a:solidFill>
                <a:effectLst/>
                <a:latin typeface="Lucida Console" panose="020B0609040504020204" pitchFamily="49" charset="0"/>
              </a:rPr>
              <a:t>match</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Score</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df42</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Score[ match(df41</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ID, df42</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ID) </a:t>
            </a:r>
            <a:r>
              <a:rPr lang="en-US" altLang="ja-JP" b="0" i="0" dirty="0">
                <a:solidFill>
                  <a:srgbClr val="24292E"/>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2CBD174B-05AA-C3ED-7F9E-2C555359CD71}"/>
              </a:ext>
            </a:extLst>
          </p:cNvPr>
          <p:cNvPicPr>
            <a:picLocks noChangeAspect="1"/>
          </p:cNvPicPr>
          <p:nvPr/>
        </p:nvPicPr>
        <p:blipFill>
          <a:blip r:embed="rId3"/>
          <a:stretch>
            <a:fillRect/>
          </a:stretch>
        </p:blipFill>
        <p:spPr>
          <a:xfrm>
            <a:off x="9952990" y="4763519"/>
            <a:ext cx="3400900" cy="1771897"/>
          </a:xfrm>
          <a:prstGeom prst="rect">
            <a:avLst/>
          </a:prstGeom>
          <a:ln>
            <a:solidFill>
              <a:schemeClr val="accent1"/>
            </a:solidFill>
          </a:ln>
        </p:spPr>
      </p:pic>
      <p:pic>
        <p:nvPicPr>
          <p:cNvPr id="11" name="図 10">
            <a:extLst>
              <a:ext uri="{FF2B5EF4-FFF2-40B4-BE49-F238E27FC236}">
                <a16:creationId xmlns:a16="http://schemas.microsoft.com/office/drawing/2014/main" id="{DC86F95C-7567-7929-564B-2D6E81584D25}"/>
              </a:ext>
            </a:extLst>
          </p:cNvPr>
          <p:cNvPicPr>
            <a:picLocks noChangeAspect="1"/>
          </p:cNvPicPr>
          <p:nvPr/>
        </p:nvPicPr>
        <p:blipFill>
          <a:blip r:embed="rId4"/>
          <a:stretch>
            <a:fillRect/>
          </a:stretch>
        </p:blipFill>
        <p:spPr>
          <a:xfrm>
            <a:off x="8453784" y="1139283"/>
            <a:ext cx="2019582" cy="1781424"/>
          </a:xfrm>
          <a:prstGeom prst="rect">
            <a:avLst/>
          </a:prstGeom>
          <a:ln>
            <a:solidFill>
              <a:schemeClr val="accent1"/>
            </a:solidFill>
          </a:ln>
        </p:spPr>
      </p:pic>
      <p:pic>
        <p:nvPicPr>
          <p:cNvPr id="13" name="図 12">
            <a:extLst>
              <a:ext uri="{FF2B5EF4-FFF2-40B4-BE49-F238E27FC236}">
                <a16:creationId xmlns:a16="http://schemas.microsoft.com/office/drawing/2014/main" id="{ABC9E34B-2DA4-D37E-FB92-E3CB5239E804}"/>
              </a:ext>
            </a:extLst>
          </p:cNvPr>
          <p:cNvPicPr>
            <a:picLocks noChangeAspect="1"/>
          </p:cNvPicPr>
          <p:nvPr/>
        </p:nvPicPr>
        <p:blipFill>
          <a:blip r:embed="rId5"/>
          <a:stretch>
            <a:fillRect/>
          </a:stretch>
        </p:blipFill>
        <p:spPr>
          <a:xfrm>
            <a:off x="8453784" y="3048542"/>
            <a:ext cx="2331456" cy="1587142"/>
          </a:xfrm>
          <a:prstGeom prst="rect">
            <a:avLst/>
          </a:prstGeom>
          <a:ln>
            <a:solidFill>
              <a:schemeClr val="accent1"/>
            </a:solidFill>
          </a:ln>
        </p:spPr>
      </p:pic>
      <p:sp>
        <p:nvSpPr>
          <p:cNvPr id="15" name="テキスト ボックス 14">
            <a:extLst>
              <a:ext uri="{FF2B5EF4-FFF2-40B4-BE49-F238E27FC236}">
                <a16:creationId xmlns:a16="http://schemas.microsoft.com/office/drawing/2014/main" id="{4AD504C3-992F-4470-A377-BF3136A704F1}"/>
              </a:ext>
            </a:extLst>
          </p:cNvPr>
          <p:cNvSpPr txBox="1"/>
          <p:nvPr/>
        </p:nvSpPr>
        <p:spPr>
          <a:xfrm>
            <a:off x="302924" y="5818531"/>
            <a:ext cx="9446866" cy="1384995"/>
          </a:xfrm>
          <a:prstGeom prst="rect">
            <a:avLst/>
          </a:prstGeom>
          <a:noFill/>
          <a:ln>
            <a:solidFill>
              <a:schemeClr val="accent1"/>
            </a:solidFill>
          </a:ln>
        </p:spPr>
        <p:txBody>
          <a:bodyPr wrap="square">
            <a:spAutoFit/>
          </a:bodyPr>
          <a:lstStyle/>
          <a:p>
            <a:r>
              <a:rPr lang="en-US" altLang="ja-JP" sz="2800" dirty="0"/>
              <a:t>In short, </a:t>
            </a:r>
            <a:r>
              <a:rPr lang="en-US" altLang="ja-JP" sz="2800" dirty="0">
                <a:highlight>
                  <a:srgbClr val="00FFFF"/>
                </a:highlight>
              </a:rPr>
              <a:t>match() is a “position-return” type join method </a:t>
            </a:r>
            <a:r>
              <a:rPr lang="en-US" altLang="ja-JP" sz="2800" dirty="0"/>
              <a:t>a simplified version of SQL JOIN (limited to many-to-one, left joins)useful for fetching values in a lookup-like manner.</a:t>
            </a:r>
            <a:endParaRPr lang="ja-JP" altLang="en-US" sz="2800" dirty="0"/>
          </a:p>
        </p:txBody>
      </p:sp>
      <p:sp>
        <p:nvSpPr>
          <p:cNvPr id="2" name="タイトル 1">
            <a:extLst>
              <a:ext uri="{FF2B5EF4-FFF2-40B4-BE49-F238E27FC236}">
                <a16:creationId xmlns:a16="http://schemas.microsoft.com/office/drawing/2014/main" id="{28E6AB43-B8A0-CDED-01AB-64332EA537B6}"/>
              </a:ext>
            </a:extLst>
          </p:cNvPr>
          <p:cNvSpPr>
            <a:spLocks noGrp="1"/>
          </p:cNvSpPr>
          <p:nvPr>
            <p:ph type="title"/>
          </p:nvPr>
        </p:nvSpPr>
        <p:spPr>
          <a:xfrm>
            <a:off x="496887" y="270008"/>
            <a:ext cx="13411200" cy="626110"/>
          </a:xfrm>
        </p:spPr>
        <p:txBody>
          <a:bodyPr lIns="0" tIns="0" rIns="0" bIns="0" anchor="ctr"/>
          <a:lstStyle/>
          <a:p>
            <a:r>
              <a:rPr kumimoji="1" lang="en-US" altLang="ja-JP" b="0" dirty="0" err="1"/>
              <a:t>Base.R</a:t>
            </a:r>
            <a:r>
              <a:rPr kumimoji="1" lang="en-US" altLang="ja-JP" b="0" dirty="0"/>
              <a:t> match</a:t>
            </a:r>
            <a:endParaRPr kumimoji="1" lang="ja-JP" altLang="en-US" b="0" dirty="0"/>
          </a:p>
        </p:txBody>
      </p:sp>
    </p:spTree>
    <p:extLst>
      <p:ext uri="{BB962C8B-B14F-4D97-AF65-F5344CB8AC3E}">
        <p14:creationId xmlns:p14="http://schemas.microsoft.com/office/powerpoint/2010/main" val="81897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F36D7-1FFE-DC33-EFCE-BF1C2E610D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1D2599D-08DD-9635-6A9A-47A209EDC05A}"/>
              </a:ext>
            </a:extLst>
          </p:cNvPr>
          <p:cNvSpPr>
            <a:spLocks noGrp="1"/>
          </p:cNvSpPr>
          <p:nvPr>
            <p:ph type="title"/>
          </p:nvPr>
        </p:nvSpPr>
        <p:spPr>
          <a:xfrm>
            <a:off x="720000" y="3775006"/>
            <a:ext cx="12664612" cy="552587"/>
          </a:xfrm>
        </p:spPr>
        <p:txBody>
          <a:bodyPr/>
          <a:lstStyle/>
          <a:p>
            <a:r>
              <a:rPr kumimoji="1" lang="en-US" altLang="ja-JP" dirty="0"/>
              <a:t>hash</a:t>
            </a:r>
            <a:endParaRPr kumimoji="1" lang="ja-JP" altLang="en-US" dirty="0"/>
          </a:p>
        </p:txBody>
      </p:sp>
      <p:sp>
        <p:nvSpPr>
          <p:cNvPr id="3" name="スライド番号プレースホルダー 2">
            <a:extLst>
              <a:ext uri="{FF2B5EF4-FFF2-40B4-BE49-F238E27FC236}">
                <a16:creationId xmlns:a16="http://schemas.microsoft.com/office/drawing/2014/main" id="{A5D9E7D2-88E2-C329-DBE6-E494FFEB0259}"/>
              </a:ext>
            </a:extLst>
          </p:cNvPr>
          <p:cNvSpPr>
            <a:spLocks noGrp="1"/>
          </p:cNvSpPr>
          <p:nvPr>
            <p:ph type="sldNum" sz="quarter" idx="4"/>
          </p:nvPr>
        </p:nvSpPr>
        <p:spPr/>
        <p:txBody>
          <a:bodyPr/>
          <a:lstStyle/>
          <a:p>
            <a:fld id="{24AEDCA4-7D12-E34A-9125-9C962139F6EA}" type="slidenum">
              <a:rPr kumimoji="1" lang="en-US" altLang="ja-JP" smtClean="0"/>
              <a:pPr/>
              <a:t>36</a:t>
            </a:fld>
            <a:endParaRPr kumimoji="1" lang="en-US" altLang="ja-JP" dirty="0"/>
          </a:p>
        </p:txBody>
      </p:sp>
      <p:sp>
        <p:nvSpPr>
          <p:cNvPr id="5" name="テキスト ボックス 4">
            <a:extLst>
              <a:ext uri="{FF2B5EF4-FFF2-40B4-BE49-F238E27FC236}">
                <a16:creationId xmlns:a16="http://schemas.microsoft.com/office/drawing/2014/main" id="{644ED2C2-9F2D-A169-6C17-C0809278AE3B}"/>
              </a:ext>
            </a:extLst>
          </p:cNvPr>
          <p:cNvSpPr txBox="1"/>
          <p:nvPr/>
        </p:nvSpPr>
        <p:spPr>
          <a:xfrm>
            <a:off x="5295900" y="5676747"/>
            <a:ext cx="7213600" cy="369332"/>
          </a:xfrm>
          <a:prstGeom prst="rect">
            <a:avLst/>
          </a:prstGeom>
          <a:noFill/>
        </p:spPr>
        <p:txBody>
          <a:bodyPr wrap="square">
            <a:spAutoFit/>
          </a:bodyPr>
          <a:lstStyle/>
          <a:p>
            <a:r>
              <a:rPr lang="en-US" altLang="ja-JP" dirty="0">
                <a:hlinkClick r:id="rId3"/>
              </a:rPr>
              <a:t>https://cran.r-project.org/web/packages/hash/index.html</a:t>
            </a:r>
            <a:endParaRPr lang="ja-JP" altLang="en-US" dirty="0"/>
          </a:p>
        </p:txBody>
      </p:sp>
    </p:spTree>
    <p:extLst>
      <p:ext uri="{BB962C8B-B14F-4D97-AF65-F5344CB8AC3E}">
        <p14:creationId xmlns:p14="http://schemas.microsoft.com/office/powerpoint/2010/main" val="42824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4BF1D73-0BCD-46D6-A916-D264EDA4984F}"/>
              </a:ext>
            </a:extLst>
          </p:cNvPr>
          <p:cNvSpPr>
            <a:spLocks noGrp="1"/>
          </p:cNvSpPr>
          <p:nvPr>
            <p:ph type="sldNum" sz="quarter" idx="4"/>
          </p:nvPr>
        </p:nvSpPr>
        <p:spPr/>
        <p:txBody>
          <a:bodyPr/>
          <a:lstStyle/>
          <a:p>
            <a:fld id="{53EB70E3-6BB6-D846-AD6B-AC9D0F4B4ED1}" type="slidenum">
              <a:rPr kumimoji="1" lang="en-US" altLang="ja-JP" smtClean="0"/>
              <a:pPr/>
              <a:t>37</a:t>
            </a:fld>
            <a:endParaRPr kumimoji="1" lang="en-US" altLang="ja-JP" dirty="0"/>
          </a:p>
        </p:txBody>
      </p:sp>
      <p:sp>
        <p:nvSpPr>
          <p:cNvPr id="7" name="テキスト ボックス 6">
            <a:extLst>
              <a:ext uri="{FF2B5EF4-FFF2-40B4-BE49-F238E27FC236}">
                <a16:creationId xmlns:a16="http://schemas.microsoft.com/office/drawing/2014/main" id="{A99C05C7-5F5C-F6C7-18CD-34DF80054CCC}"/>
              </a:ext>
            </a:extLst>
          </p:cNvPr>
          <p:cNvSpPr txBox="1"/>
          <p:nvPr/>
        </p:nvSpPr>
        <p:spPr>
          <a:xfrm>
            <a:off x="496887" y="1129922"/>
            <a:ext cx="9291227" cy="3416320"/>
          </a:xfrm>
          <a:prstGeom prst="rect">
            <a:avLst/>
          </a:prstGeom>
          <a:noFill/>
        </p:spPr>
        <p:txBody>
          <a:bodyPr wrap="square">
            <a:spAutoFit/>
          </a:bodyPr>
          <a:lstStyle/>
          <a:p>
            <a:pPr algn="l"/>
            <a:r>
              <a:rPr lang="en-US" altLang="ja-JP" b="0" i="0" dirty="0">
                <a:solidFill>
                  <a:srgbClr val="24292E"/>
                </a:solidFill>
                <a:effectLst/>
                <a:latin typeface="Lucida Console" panose="020B0609040504020204" pitchFamily="49" charset="0"/>
              </a:rPr>
              <a:t>library(hash)</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Creating a Hash</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hash(keys </a:t>
            </a:r>
            <a:r>
              <a:rPr lang="en-US" altLang="ja-JP" b="0" i="0" dirty="0">
                <a:solidFill>
                  <a:srgbClr val="005CC5"/>
                </a:solidFill>
                <a:effectLst/>
                <a:latin typeface="Lucida Console" panose="020B0609040504020204" pitchFamily="49" charset="0"/>
              </a:rPr>
              <a:t>=</a:t>
            </a:r>
            <a:r>
              <a:rPr lang="en-US" altLang="ja-JP" b="0" i="0" dirty="0">
                <a:solidFill>
                  <a:srgbClr val="24292E"/>
                </a:solidFill>
                <a:effectLst/>
                <a:latin typeface="Lucida Console" panose="020B0609040504020204" pitchFamily="49" charset="0"/>
              </a:rPr>
              <a:t> </a:t>
            </a:r>
            <a:r>
              <a:rPr lang="en-US" altLang="ja-JP" b="0" i="0" dirty="0">
                <a:solidFill>
                  <a:srgbClr val="E36209"/>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"a"</a:t>
            </a:r>
            <a:r>
              <a:rPr lang="en-US" altLang="ja-JP" b="0" i="0" dirty="0">
                <a:solidFill>
                  <a:srgbClr val="24292E"/>
                </a:solidFill>
                <a:effectLst/>
                <a:latin typeface="Lucida Console" panose="020B0609040504020204" pitchFamily="49" charset="0"/>
              </a:rPr>
              <a:t>, </a:t>
            </a:r>
            <a:r>
              <a:rPr lang="en-US" altLang="ja-JP" b="0" i="0" dirty="0">
                <a:solidFill>
                  <a:srgbClr val="032F62"/>
                </a:solidFill>
                <a:effectLst/>
                <a:latin typeface="Lucida Console" panose="020B0609040504020204" pitchFamily="49" charset="0"/>
              </a:rPr>
              <a:t>"b"</a:t>
            </a:r>
            <a:r>
              <a:rPr lang="en-US" altLang="ja-JP" b="0" i="0" dirty="0">
                <a:solidFill>
                  <a:srgbClr val="24292E"/>
                </a:solidFill>
                <a:effectLst/>
                <a:latin typeface="Lucida Console" panose="020B0609040504020204" pitchFamily="49" charset="0"/>
              </a:rPr>
              <a:t>, </a:t>
            </a:r>
            <a:r>
              <a:rPr lang="en-US" altLang="ja-JP" b="0" i="0" dirty="0">
                <a:solidFill>
                  <a:srgbClr val="032F62"/>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 values </a:t>
            </a:r>
            <a:r>
              <a:rPr lang="en-US" altLang="ja-JP" b="0" i="0" dirty="0">
                <a:solidFill>
                  <a:srgbClr val="005CC5"/>
                </a:solidFill>
                <a:effectLst/>
                <a:latin typeface="Lucida Console" panose="020B0609040504020204" pitchFamily="49" charset="0"/>
              </a:rPr>
              <a:t>=</a:t>
            </a:r>
            <a:r>
              <a:rPr lang="en-US" altLang="ja-JP" b="0" i="0" dirty="0">
                <a:solidFill>
                  <a:srgbClr val="24292E"/>
                </a:solidFill>
                <a:effectLst/>
                <a:latin typeface="Lucida Console" panose="020B0609040504020204" pitchFamily="49" charset="0"/>
              </a:rPr>
              <a:t> </a:t>
            </a:r>
            <a:r>
              <a:rPr lang="en-US" altLang="ja-JP" b="0" i="0" dirty="0">
                <a:solidFill>
                  <a:srgbClr val="E36209"/>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1</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2</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3</a:t>
            </a:r>
            <a:r>
              <a:rPr lang="en-US" altLang="ja-JP" b="0" i="0" dirty="0">
                <a:solidFill>
                  <a:srgbClr val="24292E"/>
                </a:solidFill>
                <a:effectLst/>
                <a:latin typeface="Lucida Console" panose="020B0609040504020204" pitchFamily="49" charset="0"/>
              </a:rPr>
              <a:t>))</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Reference to a Value</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"a"</a:t>
            </a:r>
            <a:r>
              <a:rPr lang="en-US" altLang="ja-JP" b="0" i="0" dirty="0">
                <a:solidFill>
                  <a:srgbClr val="24292E"/>
                </a:solidFill>
                <a:effectLst/>
                <a:latin typeface="Lucida Console" panose="020B0609040504020204" pitchFamily="49" charset="0"/>
              </a:rPr>
              <a:t>]] </a:t>
            </a:r>
            <a:r>
              <a:rPr lang="en-US" altLang="ja-JP" b="0" i="0" dirty="0">
                <a:solidFill>
                  <a:srgbClr val="6A737D"/>
                </a:solidFill>
                <a:effectLst/>
                <a:latin typeface="Lucida Console" panose="020B0609040504020204" pitchFamily="49" charset="0"/>
              </a:rPr>
              <a:t># 1</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"b"</a:t>
            </a:r>
            <a:r>
              <a:rPr lang="en-US" altLang="ja-JP" b="0" i="0" dirty="0">
                <a:solidFill>
                  <a:srgbClr val="24292E"/>
                </a:solidFill>
                <a:effectLst/>
                <a:latin typeface="Lucida Console" panose="020B0609040504020204" pitchFamily="49" charset="0"/>
              </a:rPr>
              <a:t>]] </a:t>
            </a:r>
            <a:r>
              <a:rPr lang="en-US" altLang="ja-JP" b="0" i="0" dirty="0">
                <a:solidFill>
                  <a:srgbClr val="6A737D"/>
                </a:solidFill>
                <a:effectLst/>
                <a:latin typeface="Lucida Console" panose="020B0609040504020204" pitchFamily="49" charset="0"/>
              </a:rPr>
              <a:t># 2</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Add new elements</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"d"</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4</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"z"</a:t>
            </a:r>
            <a:r>
              <a:rPr lang="en-US" altLang="ja-JP" b="0" i="0" dirty="0">
                <a:solidFill>
                  <a:srgbClr val="24292E"/>
                </a:solidFill>
                <a:effectLst/>
                <a:latin typeface="Lucida Console" panose="020B0609040504020204" pitchFamily="49" charset="0"/>
              </a:rPr>
              <a:t>]] </a:t>
            </a:r>
          </a:p>
        </p:txBody>
      </p:sp>
      <p:sp>
        <p:nvSpPr>
          <p:cNvPr id="8" name="タイトル 1">
            <a:extLst>
              <a:ext uri="{FF2B5EF4-FFF2-40B4-BE49-F238E27FC236}">
                <a16:creationId xmlns:a16="http://schemas.microsoft.com/office/drawing/2014/main" id="{B3857A16-B87B-47BB-3F77-4C086AD4F51B}"/>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pic>
        <p:nvPicPr>
          <p:cNvPr id="10" name="図 9">
            <a:extLst>
              <a:ext uri="{FF2B5EF4-FFF2-40B4-BE49-F238E27FC236}">
                <a16:creationId xmlns:a16="http://schemas.microsoft.com/office/drawing/2014/main" id="{DF78C5AA-10EF-73A7-42CF-C1522E7C996C}"/>
              </a:ext>
            </a:extLst>
          </p:cNvPr>
          <p:cNvPicPr>
            <a:picLocks noChangeAspect="1"/>
          </p:cNvPicPr>
          <p:nvPr/>
        </p:nvPicPr>
        <p:blipFill>
          <a:blip r:embed="rId3"/>
          <a:stretch>
            <a:fillRect/>
          </a:stretch>
        </p:blipFill>
        <p:spPr>
          <a:xfrm>
            <a:off x="8285677" y="1359840"/>
            <a:ext cx="5268493" cy="3186402"/>
          </a:xfrm>
          <a:prstGeom prst="rect">
            <a:avLst/>
          </a:prstGeom>
        </p:spPr>
      </p:pic>
      <p:sp>
        <p:nvSpPr>
          <p:cNvPr id="4" name="テキスト ボックス 3">
            <a:extLst>
              <a:ext uri="{FF2B5EF4-FFF2-40B4-BE49-F238E27FC236}">
                <a16:creationId xmlns:a16="http://schemas.microsoft.com/office/drawing/2014/main" id="{C835B4D3-68DD-3F9B-7A94-94CF07ACACDA}"/>
              </a:ext>
            </a:extLst>
          </p:cNvPr>
          <p:cNvSpPr txBox="1"/>
          <p:nvPr/>
        </p:nvSpPr>
        <p:spPr>
          <a:xfrm>
            <a:off x="496887" y="4791513"/>
            <a:ext cx="7211682" cy="3139321"/>
          </a:xfrm>
          <a:prstGeom prst="rect">
            <a:avLst/>
          </a:prstGeom>
          <a:noFill/>
        </p:spPr>
        <p:txBody>
          <a:bodyPr wrap="square">
            <a:spAutoFit/>
          </a:bodyPr>
          <a:lstStyle/>
          <a:p>
            <a:pPr algn="l"/>
            <a:r>
              <a:rPr lang="en-US" altLang="ja-JP" b="0" i="0" dirty="0">
                <a:solidFill>
                  <a:srgbClr val="6A737D"/>
                </a:solidFill>
                <a:effectLst/>
                <a:latin typeface="Lucida Console" panose="020B0609040504020204" pitchFamily="49" charset="0"/>
              </a:rPr>
              <a:t># Existence check with </a:t>
            </a:r>
            <a:r>
              <a:rPr lang="en-US" altLang="ja-JP" b="0" i="0" dirty="0" err="1">
                <a:solidFill>
                  <a:srgbClr val="6A737D"/>
                </a:solidFill>
                <a:effectLst/>
                <a:latin typeface="Lucida Console" panose="020B0609040504020204" pitchFamily="49" charset="0"/>
              </a:rPr>
              <a:t>has.key</a:t>
            </a:r>
            <a:r>
              <a:rPr lang="en-US" altLang="ja-JP" b="0" i="0" dirty="0">
                <a:solidFill>
                  <a:srgbClr val="6A737D"/>
                </a:solidFill>
                <a:effectLst/>
                <a:latin typeface="Lucida Console" panose="020B0609040504020204" pitchFamily="49" charset="0"/>
              </a:rPr>
              <a:t>()</a:t>
            </a:r>
            <a:endParaRPr lang="en-US" altLang="ja-JP" b="0" i="0" dirty="0">
              <a:solidFill>
                <a:srgbClr val="24292E"/>
              </a:solidFill>
              <a:effectLst/>
              <a:latin typeface="Lucida Console" panose="020B0609040504020204" pitchFamily="49" charset="0"/>
            </a:endParaRPr>
          </a:p>
          <a:p>
            <a:pPr algn="l"/>
            <a:r>
              <a:rPr lang="en-US" altLang="ja-JP" b="0" i="0" dirty="0" err="1">
                <a:solidFill>
                  <a:srgbClr val="24292E"/>
                </a:solidFill>
                <a:effectLst/>
                <a:latin typeface="Lucida Console" panose="020B0609040504020204" pitchFamily="49" charset="0"/>
              </a:rPr>
              <a:t>has.key</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"a"</a:t>
            </a:r>
            <a:r>
              <a:rPr lang="en-US" altLang="ja-JP" b="0" i="0" dirty="0">
                <a:solidFill>
                  <a:srgbClr val="24292E"/>
                </a:solidFill>
                <a:effectLst/>
                <a:latin typeface="Lucida Console" panose="020B0609040504020204" pitchFamily="49" charset="0"/>
              </a:rPr>
              <a:t>, h) </a:t>
            </a:r>
            <a:r>
              <a:rPr lang="en-US" altLang="ja-JP" b="0" i="0" dirty="0">
                <a:solidFill>
                  <a:srgbClr val="6A737D"/>
                </a:solidFill>
                <a:effectLst/>
                <a:latin typeface="Lucida Console" panose="020B0609040504020204" pitchFamily="49" charset="0"/>
              </a:rPr>
              <a:t># TRUE</a:t>
            </a:r>
            <a:endParaRPr lang="en-US" altLang="ja-JP" b="0" i="0" dirty="0">
              <a:solidFill>
                <a:srgbClr val="24292E"/>
              </a:solidFill>
              <a:effectLst/>
              <a:latin typeface="Lucida Console" panose="020B0609040504020204" pitchFamily="49" charset="0"/>
            </a:endParaRPr>
          </a:p>
          <a:p>
            <a:pPr algn="l"/>
            <a:r>
              <a:rPr lang="en-US" altLang="ja-JP" b="0" i="0" dirty="0" err="1">
                <a:solidFill>
                  <a:srgbClr val="24292E"/>
                </a:solidFill>
                <a:effectLst/>
                <a:latin typeface="Lucida Console" panose="020B0609040504020204" pitchFamily="49" charset="0"/>
              </a:rPr>
              <a:t>has.key</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"x"</a:t>
            </a:r>
            <a:r>
              <a:rPr lang="en-US" altLang="ja-JP" b="0" i="0" dirty="0">
                <a:solidFill>
                  <a:srgbClr val="24292E"/>
                </a:solidFill>
                <a:effectLst/>
                <a:latin typeface="Lucida Console" panose="020B0609040504020204" pitchFamily="49" charset="0"/>
              </a:rPr>
              <a:t>, h) </a:t>
            </a:r>
            <a:r>
              <a:rPr lang="en-US" altLang="ja-JP" b="0" i="0" dirty="0">
                <a:solidFill>
                  <a:srgbClr val="6A737D"/>
                </a:solidFill>
                <a:effectLst/>
                <a:latin typeface="Lucida Console" panose="020B0609040504020204" pitchFamily="49" charset="0"/>
              </a:rPr>
              <a:t># FALSE</a:t>
            </a:r>
            <a:endParaRPr lang="en-US" altLang="ja-JP" b="0" i="0" dirty="0">
              <a:solidFill>
                <a:srgbClr val="24292E"/>
              </a:solidFill>
              <a:effectLst/>
              <a:latin typeface="Lucida Console" panose="020B0609040504020204" pitchFamily="49" charset="0"/>
            </a:endParaRPr>
          </a:p>
          <a:p>
            <a:pPr algn="l"/>
            <a:endParaRPr lang="en-US" altLang="ja-JP" b="0" i="0" dirty="0">
              <a:solidFill>
                <a:srgbClr val="6A737D"/>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Safe lookup: return NA if not exist</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k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a:solidFill>
                  <a:srgbClr val="032F62"/>
                </a:solidFill>
                <a:effectLst/>
                <a:latin typeface="Lucida Console" panose="020B0609040504020204" pitchFamily="49" charset="0"/>
              </a:rPr>
              <a:t>"x"</a:t>
            </a:r>
            <a:endParaRPr lang="en-US" altLang="ja-JP" b="0" i="0" dirty="0">
              <a:solidFill>
                <a:srgbClr val="24292E"/>
              </a:solidFill>
              <a:effectLst/>
              <a:latin typeface="Lucida Console" panose="020B0609040504020204" pitchFamily="49" charset="0"/>
            </a:endParaRPr>
          </a:p>
          <a:p>
            <a:pPr algn="l"/>
            <a:r>
              <a:rPr lang="en-US" altLang="ja-JP" b="0" i="0" dirty="0">
                <a:solidFill>
                  <a:srgbClr val="D73A49"/>
                </a:solidFill>
                <a:effectLst/>
                <a:latin typeface="Lucida Console" panose="020B0609040504020204" pitchFamily="49" charset="0"/>
              </a:rPr>
              <a:t>if</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has.key</a:t>
            </a:r>
            <a:r>
              <a:rPr lang="en-US" altLang="ja-JP" b="0" i="0" dirty="0">
                <a:solidFill>
                  <a:srgbClr val="24292E"/>
                </a:solidFill>
                <a:effectLst/>
                <a:latin typeface="Lucida Console" panose="020B0609040504020204" pitchFamily="49" charset="0"/>
              </a:rPr>
              <a:t>(k, h)) {</a:t>
            </a:r>
          </a:p>
          <a:p>
            <a:pPr algn="l"/>
            <a:r>
              <a:rPr lang="en-US" altLang="ja-JP" b="0" i="0" dirty="0">
                <a:solidFill>
                  <a:srgbClr val="24292E"/>
                </a:solidFill>
                <a:effectLst/>
                <a:latin typeface="Lucida Console" panose="020B0609040504020204" pitchFamily="49" charset="0"/>
              </a:rPr>
              <a:t>print(h[[k]])</a:t>
            </a:r>
          </a:p>
          <a:p>
            <a:pPr algn="l"/>
            <a:r>
              <a:rPr lang="en-US" altLang="ja-JP" b="0" i="0" dirty="0">
                <a:solidFill>
                  <a:srgbClr val="24292E"/>
                </a:solidFill>
                <a:effectLst/>
                <a:latin typeface="Lucida Console" panose="020B0609040504020204" pitchFamily="49" charset="0"/>
              </a:rPr>
              <a:t>} </a:t>
            </a:r>
            <a:r>
              <a:rPr lang="en-US" altLang="ja-JP" b="0" i="0" dirty="0">
                <a:solidFill>
                  <a:srgbClr val="D73A49"/>
                </a:solidFill>
                <a:effectLst/>
                <a:latin typeface="Lucida Console" panose="020B0609040504020204" pitchFamily="49" charset="0"/>
              </a:rPr>
              <a:t>else</a:t>
            </a:r>
            <a:r>
              <a:rPr lang="en-US" altLang="ja-JP" b="0" i="0" dirty="0">
                <a:solidFill>
                  <a:srgbClr val="24292E"/>
                </a:solidFill>
                <a:effectLst/>
                <a:latin typeface="Lucida Console" panose="020B0609040504020204" pitchFamily="49" charset="0"/>
              </a:rPr>
              <a:t> {</a:t>
            </a:r>
          </a:p>
          <a:p>
            <a:pPr algn="l"/>
            <a:r>
              <a:rPr lang="en-US" altLang="ja-JP" b="0" i="0" dirty="0">
                <a:solidFill>
                  <a:srgbClr val="24292E"/>
                </a:solidFill>
                <a:effectLst/>
                <a:latin typeface="Lucida Console" panose="020B0609040504020204" pitchFamily="49" charset="0"/>
              </a:rPr>
              <a:t>print(</a:t>
            </a:r>
            <a:r>
              <a:rPr lang="en-US" altLang="ja-JP" b="0" i="0" dirty="0">
                <a:solidFill>
                  <a:srgbClr val="005CC5"/>
                </a:solidFill>
                <a:effectLst/>
                <a:latin typeface="Lucida Console" panose="020B0609040504020204" pitchFamily="49" charset="0"/>
              </a:rPr>
              <a:t>NA</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a:t>
            </a:r>
          </a:p>
        </p:txBody>
      </p:sp>
      <p:pic>
        <p:nvPicPr>
          <p:cNvPr id="6" name="図 5">
            <a:extLst>
              <a:ext uri="{FF2B5EF4-FFF2-40B4-BE49-F238E27FC236}">
                <a16:creationId xmlns:a16="http://schemas.microsoft.com/office/drawing/2014/main" id="{7723AB3C-5300-D3D5-66D6-D406392B6893}"/>
              </a:ext>
            </a:extLst>
          </p:cNvPr>
          <p:cNvPicPr>
            <a:picLocks noChangeAspect="1"/>
          </p:cNvPicPr>
          <p:nvPr/>
        </p:nvPicPr>
        <p:blipFill>
          <a:blip r:embed="rId4"/>
          <a:stretch>
            <a:fillRect/>
          </a:stretch>
        </p:blipFill>
        <p:spPr>
          <a:xfrm>
            <a:off x="8285678" y="4791513"/>
            <a:ext cx="4791968" cy="1759077"/>
          </a:xfrm>
          <a:prstGeom prst="rect">
            <a:avLst/>
          </a:prstGeom>
        </p:spPr>
      </p:pic>
      <p:pic>
        <p:nvPicPr>
          <p:cNvPr id="11" name="図 10">
            <a:extLst>
              <a:ext uri="{FF2B5EF4-FFF2-40B4-BE49-F238E27FC236}">
                <a16:creationId xmlns:a16="http://schemas.microsoft.com/office/drawing/2014/main" id="{D5BCB0B7-96FD-1BE4-9ADA-5B91E61901BD}"/>
              </a:ext>
            </a:extLst>
          </p:cNvPr>
          <p:cNvPicPr>
            <a:picLocks noChangeAspect="1"/>
          </p:cNvPicPr>
          <p:nvPr/>
        </p:nvPicPr>
        <p:blipFill>
          <a:blip r:embed="rId5"/>
          <a:stretch>
            <a:fillRect/>
          </a:stretch>
        </p:blipFill>
        <p:spPr>
          <a:xfrm>
            <a:off x="8285676" y="7142672"/>
            <a:ext cx="1541895" cy="425351"/>
          </a:xfrm>
          <a:prstGeom prst="rect">
            <a:avLst/>
          </a:prstGeom>
        </p:spPr>
      </p:pic>
      <p:sp>
        <p:nvSpPr>
          <p:cNvPr id="2" name="楕円 1">
            <a:extLst>
              <a:ext uri="{FF2B5EF4-FFF2-40B4-BE49-F238E27FC236}">
                <a16:creationId xmlns:a16="http://schemas.microsoft.com/office/drawing/2014/main" id="{8CD7C58B-B54D-4FA2-5939-E77FA3DF7E25}"/>
              </a:ext>
            </a:extLst>
          </p:cNvPr>
          <p:cNvSpPr/>
          <p:nvPr/>
        </p:nvSpPr>
        <p:spPr>
          <a:xfrm>
            <a:off x="5219700" y="3416300"/>
            <a:ext cx="899598" cy="8128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Key</a:t>
            </a:r>
            <a:endParaRPr kumimoji="1" lang="ja-JP" altLang="en-US" sz="2400" dirty="0"/>
          </a:p>
        </p:txBody>
      </p:sp>
      <p:sp>
        <p:nvSpPr>
          <p:cNvPr id="5" name="正方形/長方形 4">
            <a:extLst>
              <a:ext uri="{FF2B5EF4-FFF2-40B4-BE49-F238E27FC236}">
                <a16:creationId xmlns:a16="http://schemas.microsoft.com/office/drawing/2014/main" id="{CB28B6A6-7A20-F761-F0CC-478807C4EE33}"/>
              </a:ext>
            </a:extLst>
          </p:cNvPr>
          <p:cNvSpPr/>
          <p:nvPr/>
        </p:nvSpPr>
        <p:spPr>
          <a:xfrm>
            <a:off x="6464299" y="3498850"/>
            <a:ext cx="1244269"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Data</a:t>
            </a:r>
            <a:endParaRPr kumimoji="1" lang="ja-JP" altLang="en-US" sz="2400" dirty="0"/>
          </a:p>
        </p:txBody>
      </p:sp>
      <p:cxnSp>
        <p:nvCxnSpPr>
          <p:cNvPr id="12" name="直線コネクタ 11">
            <a:extLst>
              <a:ext uri="{FF2B5EF4-FFF2-40B4-BE49-F238E27FC236}">
                <a16:creationId xmlns:a16="http://schemas.microsoft.com/office/drawing/2014/main" id="{4598D423-9928-F93F-1B8D-9D4189220514}"/>
              </a:ext>
            </a:extLst>
          </p:cNvPr>
          <p:cNvCxnSpPr>
            <a:stCxn id="2" idx="6"/>
          </p:cNvCxnSpPr>
          <p:nvPr/>
        </p:nvCxnSpPr>
        <p:spPr>
          <a:xfrm>
            <a:off x="6119298" y="3822700"/>
            <a:ext cx="3450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4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D12D5C5-6BF8-E81D-6E32-B44971D5F771}"/>
              </a:ext>
            </a:extLst>
          </p:cNvPr>
          <p:cNvSpPr>
            <a:spLocks noGrp="1"/>
          </p:cNvSpPr>
          <p:nvPr>
            <p:ph type="sldNum" sz="quarter" idx="4"/>
          </p:nvPr>
        </p:nvSpPr>
        <p:spPr/>
        <p:txBody>
          <a:bodyPr/>
          <a:lstStyle/>
          <a:p>
            <a:fld id="{53EB70E3-6BB6-D846-AD6B-AC9D0F4B4ED1}" type="slidenum">
              <a:rPr kumimoji="1" lang="en-US" altLang="ja-JP" smtClean="0"/>
              <a:pPr/>
              <a:t>38</a:t>
            </a:fld>
            <a:endParaRPr kumimoji="1" lang="en-US" altLang="ja-JP" dirty="0"/>
          </a:p>
        </p:txBody>
      </p:sp>
      <p:sp>
        <p:nvSpPr>
          <p:cNvPr id="7" name="テキスト ボックス 6">
            <a:extLst>
              <a:ext uri="{FF2B5EF4-FFF2-40B4-BE49-F238E27FC236}">
                <a16:creationId xmlns:a16="http://schemas.microsoft.com/office/drawing/2014/main" id="{DD6577FA-D497-5E37-AC4C-8B3860BC0AD5}"/>
              </a:ext>
            </a:extLst>
          </p:cNvPr>
          <p:cNvSpPr txBox="1"/>
          <p:nvPr/>
        </p:nvSpPr>
        <p:spPr>
          <a:xfrm>
            <a:off x="448575" y="1328336"/>
            <a:ext cx="10161916" cy="4893647"/>
          </a:xfrm>
          <a:prstGeom prst="rect">
            <a:avLst/>
          </a:prstGeom>
          <a:noFill/>
        </p:spPr>
        <p:txBody>
          <a:bodyPr wrap="square">
            <a:spAutoFit/>
          </a:bodyPr>
          <a:lstStyle/>
          <a:p>
            <a:pPr algn="l"/>
            <a:r>
              <a:rPr lang="en-US" altLang="ja-JP" sz="2400" b="0" i="0" dirty="0">
                <a:solidFill>
                  <a:srgbClr val="6A737D"/>
                </a:solidFill>
                <a:effectLst/>
                <a:latin typeface="Lucida Console" panose="020B0609040504020204" pitchFamily="49" charset="0"/>
              </a:rPr>
              <a:t># Lookup</a:t>
            </a:r>
            <a:r>
              <a:rPr lang="ja-JP" altLang="en-US" sz="2400" dirty="0">
                <a:solidFill>
                  <a:srgbClr val="6A737D"/>
                </a:solidFill>
                <a:latin typeface="Lucida Console" panose="020B0609040504020204" pitchFamily="49" charset="0"/>
              </a:rPr>
              <a:t> </a:t>
            </a:r>
            <a:r>
              <a:rPr lang="en-US" altLang="ja-JP" sz="2400" b="0" i="0" dirty="0">
                <a:solidFill>
                  <a:srgbClr val="6A737D"/>
                </a:solidFill>
                <a:effectLst/>
                <a:latin typeface="Lucida Console" panose="020B0609040504020204" pitchFamily="49" charset="0"/>
              </a:rPr>
              <a:t>Table</a:t>
            </a:r>
            <a:r>
              <a:rPr lang="ja-JP" altLang="en-US" sz="2400" b="0" i="0" dirty="0">
                <a:solidFill>
                  <a:srgbClr val="6A737D"/>
                </a:solidFill>
                <a:effectLst/>
                <a:latin typeface="Lucida Console" panose="020B0609040504020204" pitchFamily="49" charset="0"/>
              </a:rPr>
              <a:t>（</a:t>
            </a:r>
            <a:r>
              <a:rPr lang="en-US" altLang="ja-JP" sz="2400" b="0" i="0" dirty="0">
                <a:solidFill>
                  <a:srgbClr val="6A737D"/>
                </a:solidFill>
                <a:effectLst/>
                <a:latin typeface="Lucida Console" panose="020B0609040504020204" pitchFamily="49" charset="0"/>
              </a:rPr>
              <a:t>Country Code,</a:t>
            </a:r>
            <a:r>
              <a:rPr lang="ja-JP" altLang="en-US" sz="2400" b="0" i="0" dirty="0">
                <a:solidFill>
                  <a:srgbClr val="6A737D"/>
                </a:solidFill>
                <a:effectLst/>
                <a:latin typeface="Lucida Console" panose="020B0609040504020204" pitchFamily="49" charset="0"/>
              </a:rPr>
              <a:t> </a:t>
            </a:r>
            <a:r>
              <a:rPr lang="en-US" altLang="ja-JP" sz="2400" b="0" i="0" dirty="0">
                <a:solidFill>
                  <a:srgbClr val="6A737D"/>
                </a:solidFill>
                <a:effectLst/>
                <a:latin typeface="Lucida Console" panose="020B0609040504020204" pitchFamily="49" charset="0"/>
              </a:rPr>
              <a:t>Country Name</a:t>
            </a:r>
            <a:r>
              <a:rPr lang="ja-JP" altLang="en-US" sz="2400" b="0" i="0" dirty="0">
                <a:solidFill>
                  <a:srgbClr val="6A737D"/>
                </a:solidFill>
                <a:effectLst/>
                <a:latin typeface="Lucida Console" panose="020B0609040504020204" pitchFamily="49" charset="0"/>
              </a:rPr>
              <a:t>）</a:t>
            </a:r>
            <a:endParaRPr lang="ja-JP" altLang="en-US"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lookup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code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"JP"</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"US"</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"FR"</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name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"Japan"</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"United States"</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"France"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dirty="0">
              <a:solidFill>
                <a:srgbClr val="24292E"/>
              </a:solidFill>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6A737D"/>
                </a:solidFill>
                <a:effectLst/>
                <a:latin typeface="Lucida Console" panose="020B0609040504020204" pitchFamily="49" charset="0"/>
              </a:rPr>
              <a:t># </a:t>
            </a:r>
            <a:r>
              <a:rPr lang="en-US" altLang="ja-JP" sz="2400" dirty="0">
                <a:solidFill>
                  <a:srgbClr val="6A737D"/>
                </a:solidFill>
                <a:latin typeface="Lucida Console" panose="020B0609040504020204" pitchFamily="49" charset="0"/>
              </a:rPr>
              <a:t>Target</a:t>
            </a:r>
            <a:r>
              <a:rPr lang="ja-JP" altLang="en-US" sz="2400" dirty="0">
                <a:solidFill>
                  <a:srgbClr val="6A737D"/>
                </a:solidFill>
                <a:latin typeface="Lucida Console" panose="020B0609040504020204" pitchFamily="49" charset="0"/>
              </a:rPr>
              <a:t> </a:t>
            </a:r>
            <a:r>
              <a:rPr lang="en-US" altLang="ja-JP" sz="2400" dirty="0">
                <a:solidFill>
                  <a:srgbClr val="6A737D"/>
                </a:solidFill>
                <a:latin typeface="Lucida Console" panose="020B0609040504020204" pitchFamily="49" charset="0"/>
              </a:rPr>
              <a:t>Dataset</a:t>
            </a:r>
            <a:endParaRPr lang="ja-JP" altLang="en-US"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df</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subject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1:5</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code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"JP"</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"US"</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"CN"</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"FR"</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"JP"</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CFE40C21-75BF-4055-45A9-2B2D376219C9}"/>
              </a:ext>
            </a:extLst>
          </p:cNvPr>
          <p:cNvPicPr>
            <a:picLocks noChangeAspect="1"/>
          </p:cNvPicPr>
          <p:nvPr/>
        </p:nvPicPr>
        <p:blipFill>
          <a:blip r:embed="rId3"/>
          <a:stretch>
            <a:fillRect/>
          </a:stretch>
        </p:blipFill>
        <p:spPr>
          <a:xfrm>
            <a:off x="8991104" y="1201228"/>
            <a:ext cx="4507727" cy="2570672"/>
          </a:xfrm>
          <a:prstGeom prst="rect">
            <a:avLst/>
          </a:prstGeom>
          <a:ln>
            <a:solidFill>
              <a:schemeClr val="accent1"/>
            </a:solidFill>
          </a:ln>
        </p:spPr>
      </p:pic>
      <p:pic>
        <p:nvPicPr>
          <p:cNvPr id="11" name="図 10">
            <a:extLst>
              <a:ext uri="{FF2B5EF4-FFF2-40B4-BE49-F238E27FC236}">
                <a16:creationId xmlns:a16="http://schemas.microsoft.com/office/drawing/2014/main" id="{922D4ED2-917A-5F16-53BF-B8361E4FB30B}"/>
              </a:ext>
            </a:extLst>
          </p:cNvPr>
          <p:cNvPicPr>
            <a:picLocks noChangeAspect="1"/>
          </p:cNvPicPr>
          <p:nvPr/>
        </p:nvPicPr>
        <p:blipFill>
          <a:blip r:embed="rId4"/>
          <a:stretch>
            <a:fillRect/>
          </a:stretch>
        </p:blipFill>
        <p:spPr>
          <a:xfrm>
            <a:off x="8154370" y="4460486"/>
            <a:ext cx="3745530" cy="2993787"/>
          </a:xfrm>
          <a:prstGeom prst="rect">
            <a:avLst/>
          </a:prstGeom>
          <a:ln>
            <a:solidFill>
              <a:schemeClr val="accent1"/>
            </a:solidFill>
          </a:ln>
        </p:spPr>
      </p:pic>
      <p:sp>
        <p:nvSpPr>
          <p:cNvPr id="6" name="タイトル 1">
            <a:extLst>
              <a:ext uri="{FF2B5EF4-FFF2-40B4-BE49-F238E27FC236}">
                <a16:creationId xmlns:a16="http://schemas.microsoft.com/office/drawing/2014/main" id="{19D85C59-09E5-5A5D-929E-B49F4C0CA2A4}"/>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spTree>
    <p:extLst>
      <p:ext uri="{BB962C8B-B14F-4D97-AF65-F5344CB8AC3E}">
        <p14:creationId xmlns:p14="http://schemas.microsoft.com/office/powerpoint/2010/main" val="3112704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0EC8CFB-D57F-D96E-590E-28480B9EABF1}"/>
              </a:ext>
            </a:extLst>
          </p:cNvPr>
          <p:cNvSpPr>
            <a:spLocks noGrp="1"/>
          </p:cNvSpPr>
          <p:nvPr>
            <p:ph type="sldNum" sz="quarter" idx="4"/>
          </p:nvPr>
        </p:nvSpPr>
        <p:spPr/>
        <p:txBody>
          <a:bodyPr/>
          <a:lstStyle/>
          <a:p>
            <a:fld id="{53EB70E3-6BB6-D846-AD6B-AC9D0F4B4ED1}" type="slidenum">
              <a:rPr kumimoji="1" lang="en-US" altLang="ja-JP" smtClean="0"/>
              <a:pPr/>
              <a:t>39</a:t>
            </a:fld>
            <a:endParaRPr kumimoji="1" lang="en-US" altLang="ja-JP" dirty="0"/>
          </a:p>
        </p:txBody>
      </p:sp>
      <p:sp>
        <p:nvSpPr>
          <p:cNvPr id="9" name="テキスト ボックス 8">
            <a:extLst>
              <a:ext uri="{FF2B5EF4-FFF2-40B4-BE49-F238E27FC236}">
                <a16:creationId xmlns:a16="http://schemas.microsoft.com/office/drawing/2014/main" id="{93E8625B-A3AA-586E-EE28-BD059287D9E4}"/>
              </a:ext>
            </a:extLst>
          </p:cNvPr>
          <p:cNvSpPr txBox="1"/>
          <p:nvPr/>
        </p:nvSpPr>
        <p:spPr>
          <a:xfrm>
            <a:off x="414068" y="1345928"/>
            <a:ext cx="13301932" cy="2462213"/>
          </a:xfrm>
          <a:prstGeom prst="rect">
            <a:avLst/>
          </a:prstGeom>
          <a:noFill/>
        </p:spPr>
        <p:txBody>
          <a:bodyPr wrap="square">
            <a:spAutoFit/>
          </a:bodyPr>
          <a:lstStyle/>
          <a:p>
            <a:pPr algn="l"/>
            <a:r>
              <a:rPr lang="en-US" altLang="ja-JP" sz="2200" b="0" i="0" dirty="0">
                <a:solidFill>
                  <a:srgbClr val="24292E"/>
                </a:solidFill>
                <a:effectLst/>
                <a:latin typeface="Lucida Console" panose="020B0609040504020204" pitchFamily="49" charset="0"/>
              </a:rPr>
              <a:t>library(hash)</a:t>
            </a:r>
          </a:p>
          <a:p>
            <a:pPr algn="l"/>
            <a:r>
              <a:rPr lang="en-US" altLang="ja-JP" sz="2200" b="0" i="0" dirty="0">
                <a:solidFill>
                  <a:srgbClr val="6A737D"/>
                </a:solidFill>
                <a:effectLst/>
                <a:latin typeface="Lucida Console" panose="020B0609040504020204" pitchFamily="49" charset="0"/>
              </a:rPr>
              <a:t># Create Hash</a:t>
            </a:r>
            <a:endParaRPr lang="en-US" altLang="ja-JP" sz="2200" b="0" i="0" dirty="0">
              <a:solidFill>
                <a:srgbClr val="24292E"/>
              </a:solidFill>
              <a:effectLst/>
              <a:latin typeface="Lucida Console" panose="020B0609040504020204" pitchFamily="49" charset="0"/>
            </a:endParaRPr>
          </a:p>
          <a:p>
            <a:pPr algn="l"/>
            <a:r>
              <a:rPr lang="en-US" altLang="ja-JP" sz="2200" b="0" i="0" dirty="0">
                <a:solidFill>
                  <a:srgbClr val="24292E"/>
                </a:solidFill>
                <a:effectLst/>
                <a:latin typeface="Lucida Console" panose="020B0609040504020204" pitchFamily="49" charset="0"/>
              </a:rPr>
              <a:t>h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hash(keys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lookup</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code</a:t>
            </a:r>
            <a:r>
              <a:rPr lang="en-US" altLang="ja-JP" sz="2200" b="0" i="0" dirty="0">
                <a:solidFill>
                  <a:srgbClr val="24292E"/>
                </a:solidFill>
                <a:effectLst/>
                <a:latin typeface="Lucida Console" panose="020B0609040504020204" pitchFamily="49" charset="0"/>
              </a:rPr>
              <a:t>, values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lookup</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name</a:t>
            </a:r>
            <a:r>
              <a:rPr lang="en-US" altLang="ja-JP" sz="2200" b="0" i="0" dirty="0">
                <a:solidFill>
                  <a:srgbClr val="24292E"/>
                </a:solidFill>
                <a:effectLst/>
                <a:latin typeface="Lucida Console" panose="020B0609040504020204" pitchFamily="49" charset="0"/>
              </a:rPr>
              <a:t>)</a:t>
            </a:r>
          </a:p>
          <a:p>
            <a:pPr algn="l"/>
            <a:endParaRPr lang="en-US" altLang="ja-JP" sz="2200" b="0" i="0" dirty="0">
              <a:solidFill>
                <a:srgbClr val="24292E"/>
              </a:solidFill>
              <a:effectLst/>
              <a:latin typeface="Lucida Console" panose="020B0609040504020204" pitchFamily="49" charset="0"/>
            </a:endParaRPr>
          </a:p>
          <a:p>
            <a:pPr algn="l"/>
            <a:r>
              <a:rPr lang="en-US" altLang="ja-JP" sz="2200" b="0" i="0" dirty="0" err="1">
                <a:solidFill>
                  <a:srgbClr val="24292E"/>
                </a:solidFill>
                <a:effectLst/>
                <a:latin typeface="Lucida Console" panose="020B0609040504020204" pitchFamily="49" charset="0"/>
              </a:rPr>
              <a:t>df</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name</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vapply</a:t>
            </a:r>
            <a:r>
              <a:rPr lang="en-US" altLang="ja-JP" sz="2200" b="0" i="0" dirty="0">
                <a:solidFill>
                  <a:srgbClr val="24292E"/>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df</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code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D73A49"/>
                </a:solidFill>
                <a:effectLst/>
                <a:latin typeface="Lucida Console" panose="020B0609040504020204" pitchFamily="49" charset="0"/>
              </a:rPr>
              <a:t>function</a:t>
            </a:r>
            <a:r>
              <a:rPr lang="en-US" altLang="ja-JP" sz="2200" b="0" i="0" dirty="0">
                <a:solidFill>
                  <a:srgbClr val="24292E"/>
                </a:solidFill>
                <a:effectLst/>
                <a:latin typeface="Lucida Console" panose="020B0609040504020204" pitchFamily="49" charset="0"/>
              </a:rPr>
              <a:t>(k) </a:t>
            </a:r>
            <a:r>
              <a:rPr lang="en-US" altLang="ja-JP" sz="2200" b="0" i="0" dirty="0">
                <a:solidFill>
                  <a:srgbClr val="D73A49"/>
                </a:solidFill>
                <a:effectLst/>
                <a:latin typeface="Lucida Console" panose="020B0609040504020204" pitchFamily="49" charset="0"/>
              </a:rPr>
              <a:t>if</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has.key</a:t>
            </a:r>
            <a:r>
              <a:rPr lang="en-US" altLang="ja-JP" sz="2200" b="0" i="0" dirty="0">
                <a:solidFill>
                  <a:srgbClr val="24292E"/>
                </a:solidFill>
                <a:effectLst/>
                <a:latin typeface="Lucida Console" panose="020B0609040504020204" pitchFamily="49" charset="0"/>
              </a:rPr>
              <a:t>(k, h)) h[[k]] </a:t>
            </a:r>
            <a:r>
              <a:rPr lang="en-US" altLang="ja-JP" sz="2200" b="0" i="0" dirty="0">
                <a:solidFill>
                  <a:srgbClr val="D73A49"/>
                </a:solidFill>
                <a:effectLst/>
                <a:latin typeface="Lucida Console" panose="020B0609040504020204" pitchFamily="49" charset="0"/>
              </a:rPr>
              <a:t>else</a:t>
            </a:r>
            <a:r>
              <a:rPr lang="en-US" altLang="ja-JP" sz="2200" b="0" i="0" dirty="0">
                <a:solidFill>
                  <a:srgbClr val="24292E"/>
                </a:solidFill>
                <a:effectLst/>
                <a:latin typeface="Lucida Console" panose="020B0609040504020204" pitchFamily="49" charset="0"/>
              </a:rPr>
              <a:t> </a:t>
            </a:r>
            <a:r>
              <a:rPr lang="en-US" altLang="ja-JP" sz="2200" b="0" i="0" dirty="0" err="1">
                <a:solidFill>
                  <a:srgbClr val="005CC5"/>
                </a:solidFill>
                <a:effectLst/>
                <a:latin typeface="Lucida Console" panose="020B0609040504020204" pitchFamily="49" charset="0"/>
              </a:rPr>
              <a:t>NA_character</a:t>
            </a:r>
            <a:r>
              <a:rPr lang="en-US" altLang="ja-JP" sz="2200" b="0" i="0" dirty="0">
                <a:solidFill>
                  <a:srgbClr val="005CC5"/>
                </a:solidFill>
                <a:effectLst/>
                <a:latin typeface="Lucida Console" panose="020B0609040504020204" pitchFamily="49" charset="0"/>
              </a:rPr>
              <a:t>_</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FUN.VALUE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character(</a:t>
            </a:r>
            <a:r>
              <a:rPr lang="en-US" altLang="ja-JP" sz="2200" b="0" i="0" dirty="0">
                <a:solidFill>
                  <a:srgbClr val="005CC5"/>
                </a:solidFill>
                <a:effectLst/>
                <a:latin typeface="Lucida Console" panose="020B0609040504020204" pitchFamily="49" charset="0"/>
              </a:rPr>
              <a:t>1</a:t>
            </a:r>
            <a:r>
              <a:rPr lang="en-US" altLang="ja-JP" sz="2200" b="0" i="0" dirty="0">
                <a:solidFill>
                  <a:srgbClr val="24292E"/>
                </a:solidFill>
                <a:effectLst/>
                <a:latin typeface="Lucida Console" panose="020B0609040504020204" pitchFamily="49" charset="0"/>
              </a:rPr>
              <a:t>))</a:t>
            </a:r>
          </a:p>
        </p:txBody>
      </p:sp>
      <p:pic>
        <p:nvPicPr>
          <p:cNvPr id="10" name="図 9">
            <a:extLst>
              <a:ext uri="{FF2B5EF4-FFF2-40B4-BE49-F238E27FC236}">
                <a16:creationId xmlns:a16="http://schemas.microsoft.com/office/drawing/2014/main" id="{6E95AF26-D7EB-4C81-4818-F5BE5FDEFD57}"/>
              </a:ext>
            </a:extLst>
          </p:cNvPr>
          <p:cNvPicPr>
            <a:picLocks noChangeAspect="1"/>
          </p:cNvPicPr>
          <p:nvPr/>
        </p:nvPicPr>
        <p:blipFill>
          <a:blip r:embed="rId3"/>
          <a:stretch>
            <a:fillRect/>
          </a:stretch>
        </p:blipFill>
        <p:spPr>
          <a:xfrm>
            <a:off x="3996740" y="4471213"/>
            <a:ext cx="2661715" cy="1517926"/>
          </a:xfrm>
          <a:prstGeom prst="rect">
            <a:avLst/>
          </a:prstGeom>
          <a:ln>
            <a:solidFill>
              <a:schemeClr val="accent1"/>
            </a:solidFill>
          </a:ln>
        </p:spPr>
      </p:pic>
      <p:pic>
        <p:nvPicPr>
          <p:cNvPr id="11" name="図 10">
            <a:extLst>
              <a:ext uri="{FF2B5EF4-FFF2-40B4-BE49-F238E27FC236}">
                <a16:creationId xmlns:a16="http://schemas.microsoft.com/office/drawing/2014/main" id="{A88F5B12-4E8B-05BE-5709-CBF56C20DA5A}"/>
              </a:ext>
            </a:extLst>
          </p:cNvPr>
          <p:cNvPicPr>
            <a:picLocks noChangeAspect="1"/>
          </p:cNvPicPr>
          <p:nvPr/>
        </p:nvPicPr>
        <p:blipFill>
          <a:blip r:embed="rId4"/>
          <a:stretch>
            <a:fillRect/>
          </a:stretch>
        </p:blipFill>
        <p:spPr>
          <a:xfrm>
            <a:off x="414068" y="4471213"/>
            <a:ext cx="3083440" cy="2464581"/>
          </a:xfrm>
          <a:prstGeom prst="rect">
            <a:avLst/>
          </a:prstGeom>
          <a:ln>
            <a:solidFill>
              <a:schemeClr val="accent1"/>
            </a:solidFill>
          </a:ln>
        </p:spPr>
      </p:pic>
      <p:sp>
        <p:nvSpPr>
          <p:cNvPr id="12" name="矢印: 右 11">
            <a:extLst>
              <a:ext uri="{FF2B5EF4-FFF2-40B4-BE49-F238E27FC236}">
                <a16:creationId xmlns:a16="http://schemas.microsoft.com/office/drawing/2014/main" id="{40C642CE-78BE-60E2-E471-61B740398B4A}"/>
              </a:ext>
            </a:extLst>
          </p:cNvPr>
          <p:cNvSpPr/>
          <p:nvPr/>
        </p:nvSpPr>
        <p:spPr>
          <a:xfrm>
            <a:off x="7202487" y="5230176"/>
            <a:ext cx="923596" cy="566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63D79EF-D3DF-FDE2-C3A8-18FA01A0967C}"/>
              </a:ext>
            </a:extLst>
          </p:cNvPr>
          <p:cNvPicPr>
            <a:picLocks noChangeAspect="1"/>
          </p:cNvPicPr>
          <p:nvPr/>
        </p:nvPicPr>
        <p:blipFill>
          <a:blip r:embed="rId5"/>
          <a:stretch>
            <a:fillRect/>
          </a:stretch>
        </p:blipFill>
        <p:spPr>
          <a:xfrm>
            <a:off x="9050595" y="4257952"/>
            <a:ext cx="5065388" cy="2832961"/>
          </a:xfrm>
          <a:prstGeom prst="rect">
            <a:avLst/>
          </a:prstGeom>
          <a:ln>
            <a:solidFill>
              <a:schemeClr val="accent1"/>
            </a:solidFill>
          </a:ln>
        </p:spPr>
      </p:pic>
      <p:sp>
        <p:nvSpPr>
          <p:cNvPr id="2" name="タイトル 1">
            <a:extLst>
              <a:ext uri="{FF2B5EF4-FFF2-40B4-BE49-F238E27FC236}">
                <a16:creationId xmlns:a16="http://schemas.microsoft.com/office/drawing/2014/main" id="{EC9D246A-ACD8-2D7E-BB94-34991AFB7BEE}"/>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spTree>
    <p:extLst>
      <p:ext uri="{BB962C8B-B14F-4D97-AF65-F5344CB8AC3E}">
        <p14:creationId xmlns:p14="http://schemas.microsoft.com/office/powerpoint/2010/main" val="329403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694DE-31AF-06E0-08F7-B9E026183E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6F82E6-D7F2-4847-CFF6-291B8C663D70}"/>
              </a:ext>
            </a:extLst>
          </p:cNvPr>
          <p:cNvSpPr>
            <a:spLocks noGrp="1"/>
          </p:cNvSpPr>
          <p:nvPr>
            <p:ph type="title"/>
          </p:nvPr>
        </p:nvSpPr>
        <p:spPr>
          <a:xfrm>
            <a:off x="720000" y="3775006"/>
            <a:ext cx="12664612" cy="552587"/>
          </a:xfrm>
        </p:spPr>
        <p:txBody>
          <a:bodyPr/>
          <a:lstStyle/>
          <a:p>
            <a:r>
              <a:rPr kumimoji="1" lang="en-US" altLang="ja-JP" dirty="0"/>
              <a:t>Instruction</a:t>
            </a:r>
            <a:endParaRPr kumimoji="1" lang="ja-JP" altLang="en-US" dirty="0"/>
          </a:p>
        </p:txBody>
      </p:sp>
      <p:sp>
        <p:nvSpPr>
          <p:cNvPr id="3" name="スライド番号プレースホルダー 2">
            <a:extLst>
              <a:ext uri="{FF2B5EF4-FFF2-40B4-BE49-F238E27FC236}">
                <a16:creationId xmlns:a16="http://schemas.microsoft.com/office/drawing/2014/main" id="{082D555E-B7BA-44F1-511B-FAE8CDE4463F}"/>
              </a:ext>
            </a:extLst>
          </p:cNvPr>
          <p:cNvSpPr>
            <a:spLocks noGrp="1"/>
          </p:cNvSpPr>
          <p:nvPr>
            <p:ph type="sldNum" sz="quarter" idx="4"/>
          </p:nvPr>
        </p:nvSpPr>
        <p:spPr/>
        <p:txBody>
          <a:bodyPr/>
          <a:lstStyle/>
          <a:p>
            <a:fld id="{24AEDCA4-7D12-E34A-9125-9C962139F6EA}" type="slidenum">
              <a:rPr kumimoji="1" lang="en-US" altLang="ja-JP" smtClean="0"/>
              <a:pPr/>
              <a:t>4</a:t>
            </a:fld>
            <a:endParaRPr kumimoji="1" lang="en-US" altLang="ja-JP" dirty="0"/>
          </a:p>
        </p:txBody>
      </p:sp>
    </p:spTree>
    <p:extLst>
      <p:ext uri="{BB962C8B-B14F-4D97-AF65-F5344CB8AC3E}">
        <p14:creationId xmlns:p14="http://schemas.microsoft.com/office/powerpoint/2010/main" val="649790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ABE1A3A-415C-4142-FCD9-4E93AB898A51}"/>
              </a:ext>
            </a:extLst>
          </p:cNvPr>
          <p:cNvSpPr>
            <a:spLocks noGrp="1"/>
          </p:cNvSpPr>
          <p:nvPr>
            <p:ph type="sldNum" sz="quarter" idx="4"/>
          </p:nvPr>
        </p:nvSpPr>
        <p:spPr/>
        <p:txBody>
          <a:bodyPr/>
          <a:lstStyle/>
          <a:p>
            <a:fld id="{53EB70E3-6BB6-D846-AD6B-AC9D0F4B4ED1}" type="slidenum">
              <a:rPr kumimoji="1" lang="en-US" altLang="ja-JP" smtClean="0"/>
              <a:pPr/>
              <a:t>40</a:t>
            </a:fld>
            <a:endParaRPr kumimoji="1" lang="en-US" altLang="ja-JP" dirty="0"/>
          </a:p>
        </p:txBody>
      </p:sp>
      <p:sp>
        <p:nvSpPr>
          <p:cNvPr id="7" name="テキスト ボックス 6">
            <a:extLst>
              <a:ext uri="{FF2B5EF4-FFF2-40B4-BE49-F238E27FC236}">
                <a16:creationId xmlns:a16="http://schemas.microsoft.com/office/drawing/2014/main" id="{B5C60139-F810-EEC0-2AE7-AAAA95BC0F2C}"/>
              </a:ext>
            </a:extLst>
          </p:cNvPr>
          <p:cNvSpPr txBox="1"/>
          <p:nvPr/>
        </p:nvSpPr>
        <p:spPr>
          <a:xfrm>
            <a:off x="254000" y="1148834"/>
            <a:ext cx="9385300" cy="646331"/>
          </a:xfrm>
          <a:prstGeom prst="rect">
            <a:avLst/>
          </a:prstGeom>
          <a:noFill/>
        </p:spPr>
        <p:txBody>
          <a:bodyPr wrap="square">
            <a:spAutoFit/>
          </a:bodyPr>
          <a:lstStyle/>
          <a:p>
            <a:r>
              <a:rPr lang="en-US" altLang="ja-JP" sz="3600" b="1" dirty="0"/>
              <a:t>Summary of the </a:t>
            </a:r>
            <a:r>
              <a:rPr lang="ja-JP" altLang="en-US" sz="3600" b="1" dirty="0"/>
              <a:t>R hash package</a:t>
            </a:r>
          </a:p>
        </p:txBody>
      </p:sp>
      <p:sp>
        <p:nvSpPr>
          <p:cNvPr id="9" name="テキスト ボックス 8">
            <a:extLst>
              <a:ext uri="{FF2B5EF4-FFF2-40B4-BE49-F238E27FC236}">
                <a16:creationId xmlns:a16="http://schemas.microsoft.com/office/drawing/2014/main" id="{AB0BB068-1B3E-F4FB-B7AA-AA15BE12CC15}"/>
              </a:ext>
            </a:extLst>
          </p:cNvPr>
          <p:cNvSpPr txBox="1"/>
          <p:nvPr/>
        </p:nvSpPr>
        <p:spPr>
          <a:xfrm>
            <a:off x="254000" y="2083138"/>
            <a:ext cx="13474700" cy="3785652"/>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Fundamentally, it is a dictionary structure of “</a:t>
            </a:r>
            <a:r>
              <a:rPr lang="ja-JP" altLang="en-US" sz="2400" b="1" dirty="0">
                <a:highlight>
                  <a:srgbClr val="00FFFF"/>
                </a:highlight>
              </a:rPr>
              <a:t>one key → one value.</a:t>
            </a:r>
            <a:r>
              <a:rPr lang="en-US" altLang="ja-JP" sz="2400" dirty="0"/>
              <a:t>”</a:t>
            </a:r>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While the value can be a vector or a list, it is not natural to define </a:t>
            </a:r>
            <a:r>
              <a:rPr lang="ja-JP" altLang="en-US" sz="2400" b="1" dirty="0"/>
              <a:t>multiple variables as keys</a:t>
            </a:r>
            <a:r>
              <a:rPr lang="ja-JP" altLang="en-US" sz="2400" dirty="0"/>
              <a:t> or to </a:t>
            </a:r>
            <a:r>
              <a:rPr lang="ja-JP" altLang="en-US" sz="2400" b="1" dirty="0"/>
              <a:t>manage multiple variables together as data.</a:t>
            </a:r>
            <a:endParaRPr lang="en-US" altLang="ja-JP" sz="2400" b="1"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Therefore, unlike the SAS hash object, it does not support something like </a:t>
            </a:r>
            <a:r>
              <a:rPr lang="ja-JP" altLang="en-US" sz="2400" b="1" dirty="0"/>
              <a:t>defineKey / defineData  </a:t>
            </a:r>
            <a:r>
              <a:rPr lang="en-US" altLang="ja-JP" sz="2400" b="1" dirty="0"/>
              <a:t>method</a:t>
            </a:r>
            <a:r>
              <a:rPr lang="ja-JP" altLang="en-US" sz="2400" b="1" dirty="0"/>
              <a:t> </a:t>
            </a:r>
            <a:r>
              <a:rPr lang="ja-JP" altLang="en-US" sz="2400" dirty="0"/>
              <a:t>with multiple variables.</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Intuitively, its behavior is closer to a </a:t>
            </a:r>
            <a:r>
              <a:rPr lang="ja-JP" altLang="en-US" sz="2400" b="1" dirty="0">
                <a:highlight>
                  <a:srgbClr val="00FFFF"/>
                </a:highlight>
              </a:rPr>
              <a:t>proc format lookup table</a:t>
            </a:r>
            <a:r>
              <a:rPr lang="ja-JP" altLang="en-US" sz="2400" dirty="0">
                <a:highlight>
                  <a:srgbClr val="00FFFF"/>
                </a:highlight>
              </a:rPr>
              <a:t> </a:t>
            </a:r>
            <a:r>
              <a:rPr lang="ja-JP" altLang="en-US" sz="2400" dirty="0"/>
              <a:t>in SAS (mapping a code to a label)</a:t>
            </a:r>
            <a:r>
              <a:rPr lang="ja-JP" altLang="en-US" dirty="0"/>
              <a:t>.</a:t>
            </a:r>
          </a:p>
        </p:txBody>
      </p:sp>
      <p:sp>
        <p:nvSpPr>
          <p:cNvPr id="5" name="タイトル 1">
            <a:extLst>
              <a:ext uri="{FF2B5EF4-FFF2-40B4-BE49-F238E27FC236}">
                <a16:creationId xmlns:a16="http://schemas.microsoft.com/office/drawing/2014/main" id="{4780C2E4-F24F-CB6A-406F-AB798F520142}"/>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spTree>
    <p:extLst>
      <p:ext uri="{BB962C8B-B14F-4D97-AF65-F5344CB8AC3E}">
        <p14:creationId xmlns:p14="http://schemas.microsoft.com/office/powerpoint/2010/main" val="183846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5F43-119E-F702-1994-D0AFE1EBB0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7D08D4E-69C1-D400-710D-AA15992BF5B6}"/>
              </a:ext>
            </a:extLst>
          </p:cNvPr>
          <p:cNvSpPr>
            <a:spLocks noGrp="1"/>
          </p:cNvSpPr>
          <p:nvPr>
            <p:ph type="title"/>
          </p:nvPr>
        </p:nvSpPr>
        <p:spPr>
          <a:xfrm>
            <a:off x="720000" y="3775006"/>
            <a:ext cx="12664612" cy="552587"/>
          </a:xfrm>
        </p:spPr>
        <p:txBody>
          <a:bodyPr/>
          <a:lstStyle/>
          <a:p>
            <a:r>
              <a:rPr lang="en-US" altLang="ja-JP" dirty="0" err="1"/>
              <a:t>data.table</a:t>
            </a:r>
            <a:endParaRPr kumimoji="1" lang="ja-JP" altLang="en-US" dirty="0"/>
          </a:p>
        </p:txBody>
      </p:sp>
      <p:sp>
        <p:nvSpPr>
          <p:cNvPr id="3" name="スライド番号プレースホルダー 2">
            <a:extLst>
              <a:ext uri="{FF2B5EF4-FFF2-40B4-BE49-F238E27FC236}">
                <a16:creationId xmlns:a16="http://schemas.microsoft.com/office/drawing/2014/main" id="{CA8CE95A-7D0B-9B9E-BE40-DC2CB219BEE2}"/>
              </a:ext>
            </a:extLst>
          </p:cNvPr>
          <p:cNvSpPr>
            <a:spLocks noGrp="1"/>
          </p:cNvSpPr>
          <p:nvPr>
            <p:ph type="sldNum" sz="quarter" idx="4"/>
          </p:nvPr>
        </p:nvSpPr>
        <p:spPr/>
        <p:txBody>
          <a:bodyPr/>
          <a:lstStyle/>
          <a:p>
            <a:fld id="{24AEDCA4-7D12-E34A-9125-9C962139F6EA}" type="slidenum">
              <a:rPr kumimoji="1" lang="en-US" altLang="ja-JP" smtClean="0"/>
              <a:pPr/>
              <a:t>41</a:t>
            </a:fld>
            <a:endParaRPr kumimoji="1" lang="en-US" altLang="ja-JP" dirty="0"/>
          </a:p>
        </p:txBody>
      </p:sp>
      <p:pic>
        <p:nvPicPr>
          <p:cNvPr id="6" name="図 5">
            <a:extLst>
              <a:ext uri="{FF2B5EF4-FFF2-40B4-BE49-F238E27FC236}">
                <a16:creationId xmlns:a16="http://schemas.microsoft.com/office/drawing/2014/main" id="{EB6865C7-9B89-C017-B7D1-51395CA2754C}"/>
              </a:ext>
            </a:extLst>
          </p:cNvPr>
          <p:cNvPicPr>
            <a:picLocks noChangeAspect="1"/>
          </p:cNvPicPr>
          <p:nvPr/>
        </p:nvPicPr>
        <p:blipFill>
          <a:blip r:embed="rId3"/>
          <a:stretch>
            <a:fillRect/>
          </a:stretch>
        </p:blipFill>
        <p:spPr>
          <a:xfrm>
            <a:off x="6920949" y="2496967"/>
            <a:ext cx="6172200" cy="3108663"/>
          </a:xfrm>
          <a:prstGeom prst="rect">
            <a:avLst/>
          </a:prstGeom>
        </p:spPr>
      </p:pic>
      <p:sp>
        <p:nvSpPr>
          <p:cNvPr id="8" name="テキスト ボックス 7">
            <a:extLst>
              <a:ext uri="{FF2B5EF4-FFF2-40B4-BE49-F238E27FC236}">
                <a16:creationId xmlns:a16="http://schemas.microsoft.com/office/drawing/2014/main" id="{77D2F0DC-DF49-F90E-397A-5FD5A1E7FE23}"/>
              </a:ext>
            </a:extLst>
          </p:cNvPr>
          <p:cNvSpPr txBox="1"/>
          <p:nvPr/>
        </p:nvSpPr>
        <p:spPr>
          <a:xfrm>
            <a:off x="6901069" y="5875316"/>
            <a:ext cx="7215808" cy="369332"/>
          </a:xfrm>
          <a:prstGeom prst="rect">
            <a:avLst/>
          </a:prstGeom>
          <a:noFill/>
        </p:spPr>
        <p:txBody>
          <a:bodyPr wrap="square">
            <a:spAutoFit/>
          </a:bodyPr>
          <a:lstStyle/>
          <a:p>
            <a:r>
              <a:rPr lang="ja-JP" altLang="en-US" dirty="0">
                <a:hlinkClick r:id="rId4"/>
              </a:rPr>
              <a:t>https://github.com/Rdatatable/data.table?tab=readme-ov-file</a:t>
            </a:r>
            <a:endParaRPr lang="ja-JP" altLang="en-US" dirty="0"/>
          </a:p>
        </p:txBody>
      </p:sp>
    </p:spTree>
    <p:extLst>
      <p:ext uri="{BB962C8B-B14F-4D97-AF65-F5344CB8AC3E}">
        <p14:creationId xmlns:p14="http://schemas.microsoft.com/office/powerpoint/2010/main" val="2535353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9A10E51-992D-4929-BE9D-5AE39B78BB83}"/>
              </a:ext>
            </a:extLst>
          </p:cNvPr>
          <p:cNvSpPr>
            <a:spLocks noGrp="1"/>
          </p:cNvSpPr>
          <p:nvPr>
            <p:ph type="sldNum" sz="quarter" idx="4"/>
          </p:nvPr>
        </p:nvSpPr>
        <p:spPr/>
        <p:txBody>
          <a:bodyPr/>
          <a:lstStyle/>
          <a:p>
            <a:fld id="{53EB70E3-6BB6-D846-AD6B-AC9D0F4B4ED1}" type="slidenum">
              <a:rPr kumimoji="1" lang="en-US" altLang="ja-JP" smtClean="0"/>
              <a:pPr/>
              <a:t>42</a:t>
            </a:fld>
            <a:endParaRPr kumimoji="1" lang="en-US" altLang="ja-JP" dirty="0"/>
          </a:p>
        </p:txBody>
      </p:sp>
      <p:sp>
        <p:nvSpPr>
          <p:cNvPr id="7" name="テキスト ボックス 6">
            <a:extLst>
              <a:ext uri="{FF2B5EF4-FFF2-40B4-BE49-F238E27FC236}">
                <a16:creationId xmlns:a16="http://schemas.microsoft.com/office/drawing/2014/main" id="{E78E0681-B274-D21A-0CE3-C82D70C03354}"/>
              </a:ext>
            </a:extLst>
          </p:cNvPr>
          <p:cNvSpPr txBox="1"/>
          <p:nvPr/>
        </p:nvSpPr>
        <p:spPr>
          <a:xfrm>
            <a:off x="279400" y="1092369"/>
            <a:ext cx="7213600" cy="461665"/>
          </a:xfrm>
          <a:prstGeom prst="rect">
            <a:avLst/>
          </a:prstGeom>
          <a:noFill/>
        </p:spPr>
        <p:txBody>
          <a:bodyPr wrap="square">
            <a:spAutoFit/>
          </a:bodyPr>
          <a:lstStyle/>
          <a:p>
            <a:r>
              <a:rPr lang="en-US" altLang="ja-JP" sz="2400" dirty="0"/>
              <a:t>Key Features of </a:t>
            </a:r>
            <a:r>
              <a:rPr lang="en-US" altLang="ja-JP" sz="2400" dirty="0" err="1"/>
              <a:t>data.table</a:t>
            </a:r>
            <a:r>
              <a:rPr lang="en-US" altLang="ja-JP" sz="2400" dirty="0"/>
              <a:t> in R</a:t>
            </a:r>
            <a:endParaRPr lang="ja-JP" altLang="en-US" sz="2400" dirty="0"/>
          </a:p>
        </p:txBody>
      </p:sp>
      <p:sp>
        <p:nvSpPr>
          <p:cNvPr id="9" name="テキスト ボックス 8">
            <a:extLst>
              <a:ext uri="{FF2B5EF4-FFF2-40B4-BE49-F238E27FC236}">
                <a16:creationId xmlns:a16="http://schemas.microsoft.com/office/drawing/2014/main" id="{324DB1E3-3A38-B6EC-706D-0BD42B4E7C4A}"/>
              </a:ext>
            </a:extLst>
          </p:cNvPr>
          <p:cNvSpPr txBox="1"/>
          <p:nvPr/>
        </p:nvSpPr>
        <p:spPr>
          <a:xfrm>
            <a:off x="457200" y="1666880"/>
            <a:ext cx="11925300" cy="1569660"/>
          </a:xfrm>
          <a:prstGeom prst="rect">
            <a:avLst/>
          </a:prstGeom>
          <a:noFill/>
        </p:spPr>
        <p:txBody>
          <a:bodyPr wrap="square">
            <a:spAutoFit/>
          </a:bodyPr>
          <a:lstStyle/>
          <a:p>
            <a:r>
              <a:rPr lang="en-US" altLang="ja-JP" sz="2400" b="1" dirty="0">
                <a:solidFill>
                  <a:schemeClr val="accent5"/>
                </a:solidFill>
              </a:rPr>
              <a:t>High Performance</a:t>
            </a:r>
          </a:p>
          <a:p>
            <a:pPr>
              <a:buFont typeface="Arial" panose="020B0604020202020204" pitchFamily="34" charset="0"/>
              <a:buChar char="•"/>
            </a:pPr>
            <a:r>
              <a:rPr lang="en-US" altLang="ja-JP" sz="2400" dirty="0"/>
              <a:t> Extremely fast operations even with tens of millions of rows.</a:t>
            </a:r>
          </a:p>
          <a:p>
            <a:pPr>
              <a:buFont typeface="Arial" panose="020B0604020202020204" pitchFamily="34" charset="0"/>
              <a:buChar char="•"/>
            </a:pPr>
            <a:r>
              <a:rPr lang="en-US" altLang="ja-JP" sz="2400" dirty="0"/>
              <a:t> Optimized algorithms for joins and aggregation.</a:t>
            </a:r>
          </a:p>
          <a:p>
            <a:pPr>
              <a:buFont typeface="Arial" panose="020B0604020202020204" pitchFamily="34" charset="0"/>
              <a:buChar char="•"/>
            </a:pPr>
            <a:r>
              <a:rPr lang="en-US" altLang="ja-JP" sz="2400" dirty="0"/>
              <a:t> Reference-based operations minimize memory consumption.</a:t>
            </a:r>
          </a:p>
        </p:txBody>
      </p:sp>
      <p:sp>
        <p:nvSpPr>
          <p:cNvPr id="11" name="Rectangle 2">
            <a:extLst>
              <a:ext uri="{FF2B5EF4-FFF2-40B4-BE49-F238E27FC236}">
                <a16:creationId xmlns:a16="http://schemas.microsoft.com/office/drawing/2014/main" id="{C172A28F-1924-2E88-56C2-1713D59D9759}"/>
              </a:ext>
            </a:extLst>
          </p:cNvPr>
          <p:cNvSpPr>
            <a:spLocks noChangeArrowheads="1"/>
          </p:cNvSpPr>
          <p:nvPr/>
        </p:nvSpPr>
        <p:spPr bwMode="auto">
          <a:xfrm>
            <a:off x="496887" y="3342840"/>
            <a:ext cx="12725400" cy="2677656"/>
          </a:xfrm>
          <a:prstGeom prst="rect">
            <a:avLst/>
          </a:prstGeom>
          <a:noFill/>
        </p:spPr>
        <p:txBody>
          <a:bodyPr wrap="square">
            <a:spAutoFit/>
          </a:bodyPr>
          <a:lstStyle/>
          <a:p>
            <a:r>
              <a:rPr lang="ja-JP" altLang="ja-JP" sz="2400" b="1" dirty="0">
                <a:solidFill>
                  <a:schemeClr val="accent5"/>
                </a:solidFill>
              </a:rPr>
              <a:t>Concise Syntax ([i, j, by])</a:t>
            </a:r>
          </a:p>
          <a:p>
            <a:r>
              <a:rPr lang="ja-JP" altLang="ja-JP" sz="2400" dirty="0"/>
              <a:t>Core structure: DT[i, j, by]</a:t>
            </a:r>
          </a:p>
          <a:p>
            <a:pPr lvl="1"/>
            <a:r>
              <a:rPr lang="ja-JP" altLang="ja-JP" sz="2400" dirty="0"/>
              <a:t>i: row filtering (similar to SQL WHERE)</a:t>
            </a:r>
          </a:p>
          <a:p>
            <a:pPr lvl="1"/>
            <a:r>
              <a:rPr lang="ja-JP" altLang="ja-JP" sz="2400" dirty="0"/>
              <a:t>j: column operations or aggregations (similar to SQL SELECT)</a:t>
            </a:r>
          </a:p>
          <a:p>
            <a:pPr lvl="1"/>
            <a:r>
              <a:rPr lang="ja-JP" altLang="ja-JP" sz="2400" dirty="0"/>
              <a:t>by: grouping (similar to SQL GROUP BY)</a:t>
            </a:r>
          </a:p>
          <a:p>
            <a:r>
              <a:rPr lang="ja-JP" altLang="ja-JP" sz="2400" dirty="0"/>
              <a:t>Enables SQL-like data manipulation in a very compact form.</a:t>
            </a:r>
          </a:p>
          <a:p>
            <a:pPr marL="342900" indent="-342900">
              <a:buAutoNum type="arabicPeriod"/>
            </a:pPr>
            <a:endParaRPr lang="ja-JP" altLang="ja-JP" sz="2400" b="1" dirty="0"/>
          </a:p>
        </p:txBody>
      </p:sp>
      <p:sp>
        <p:nvSpPr>
          <p:cNvPr id="12" name="Rectangle 3">
            <a:extLst>
              <a:ext uri="{FF2B5EF4-FFF2-40B4-BE49-F238E27FC236}">
                <a16:creationId xmlns:a16="http://schemas.microsoft.com/office/drawing/2014/main" id="{CF00388D-CC26-2CDC-22C2-B1A71E4FF8DF}"/>
              </a:ext>
            </a:extLst>
          </p:cNvPr>
          <p:cNvSpPr>
            <a:spLocks noChangeArrowheads="1"/>
          </p:cNvSpPr>
          <p:nvPr/>
        </p:nvSpPr>
        <p:spPr bwMode="auto">
          <a:xfrm>
            <a:off x="457200" y="6020496"/>
            <a:ext cx="13550900" cy="1938992"/>
          </a:xfrm>
          <a:prstGeom prst="rect">
            <a:avLst/>
          </a:prstGeom>
          <a:noFill/>
        </p:spPr>
        <p:txBody>
          <a:bodyPr wrap="square">
            <a:spAutoFit/>
          </a:bodyPr>
          <a:lstStyle/>
          <a:p>
            <a:r>
              <a:rPr lang="ja-JP" altLang="ja-JP" sz="2400" b="1" dirty="0">
                <a:solidFill>
                  <a:schemeClr val="accent5"/>
                </a:solidFill>
              </a:rPr>
              <a:t>Flexible and Fast Joins</a:t>
            </a:r>
          </a:p>
          <a:p>
            <a:r>
              <a:rPr lang="ja-JP" altLang="ja-JP" sz="2400" dirty="0"/>
              <a:t>Key-based joins with on= are highly efficient.</a:t>
            </a:r>
          </a:p>
          <a:p>
            <a:r>
              <a:rPr lang="ja-JP" altLang="ja-JP" sz="2400" dirty="0"/>
              <a:t>Supports equi-joins, non-equi joins, rolling joins, and multi-key joins.</a:t>
            </a:r>
          </a:p>
          <a:p>
            <a:r>
              <a:rPr lang="ja-JP" altLang="ja-JP" sz="2400" dirty="0"/>
              <a:t>Can reproduce INNER, LEFT, and FULL OUTER JOIN behavior.</a:t>
            </a:r>
          </a:p>
          <a:p>
            <a:endParaRPr lang="ja-JP" altLang="ja-JP" sz="2400" b="1" dirty="0"/>
          </a:p>
        </p:txBody>
      </p:sp>
      <p:sp>
        <p:nvSpPr>
          <p:cNvPr id="13" name="タイトル 1">
            <a:extLst>
              <a:ext uri="{FF2B5EF4-FFF2-40B4-BE49-F238E27FC236}">
                <a16:creationId xmlns:a16="http://schemas.microsoft.com/office/drawing/2014/main" id="{5890545C-0158-F3ED-75CB-7F0548DE03F5}"/>
              </a:ext>
            </a:extLst>
          </p:cNvPr>
          <p:cNvSpPr>
            <a:spLocks noGrp="1"/>
          </p:cNvSpPr>
          <p:nvPr>
            <p:ph type="title"/>
          </p:nvPr>
        </p:nvSpPr>
        <p:spPr>
          <a:xfrm>
            <a:off x="496887" y="270008"/>
            <a:ext cx="13411200" cy="626110"/>
          </a:xfrm>
        </p:spPr>
        <p:txBody>
          <a:bodyPr lIns="0" tIns="0" rIns="0" bIns="0" anchor="ctr"/>
          <a:lstStyle/>
          <a:p>
            <a:r>
              <a:rPr kumimoji="1" lang="en-US" altLang="ja-JP" b="0" dirty="0" err="1"/>
              <a:t>data.table</a:t>
            </a:r>
            <a:endParaRPr kumimoji="1" lang="ja-JP" altLang="en-US" b="0" dirty="0"/>
          </a:p>
        </p:txBody>
      </p:sp>
    </p:spTree>
    <p:extLst>
      <p:ext uri="{BB962C8B-B14F-4D97-AF65-F5344CB8AC3E}">
        <p14:creationId xmlns:p14="http://schemas.microsoft.com/office/powerpoint/2010/main" val="3839127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589BBA-CF32-53AF-3C2D-4E7503E2EF2C}"/>
              </a:ext>
            </a:extLst>
          </p:cNvPr>
          <p:cNvSpPr>
            <a:spLocks noGrp="1"/>
          </p:cNvSpPr>
          <p:nvPr>
            <p:ph type="sldNum" sz="quarter" idx="4"/>
          </p:nvPr>
        </p:nvSpPr>
        <p:spPr/>
        <p:txBody>
          <a:bodyPr/>
          <a:lstStyle/>
          <a:p>
            <a:fld id="{53EB70E3-6BB6-D846-AD6B-AC9D0F4B4ED1}" type="slidenum">
              <a:rPr kumimoji="1" lang="en-US" altLang="ja-JP" smtClean="0"/>
              <a:pPr/>
              <a:t>43</a:t>
            </a:fld>
            <a:endParaRPr kumimoji="1" lang="en-US" altLang="ja-JP" dirty="0"/>
          </a:p>
        </p:txBody>
      </p:sp>
      <p:sp>
        <p:nvSpPr>
          <p:cNvPr id="7" name="テキスト ボックス 6">
            <a:extLst>
              <a:ext uri="{FF2B5EF4-FFF2-40B4-BE49-F238E27FC236}">
                <a16:creationId xmlns:a16="http://schemas.microsoft.com/office/drawing/2014/main" id="{1A245CCC-C232-FA7E-A198-075E36169152}"/>
              </a:ext>
            </a:extLst>
          </p:cNvPr>
          <p:cNvSpPr txBox="1"/>
          <p:nvPr/>
        </p:nvSpPr>
        <p:spPr>
          <a:xfrm>
            <a:off x="279399" y="1229836"/>
            <a:ext cx="13411200" cy="3046988"/>
          </a:xfrm>
          <a:prstGeom prst="rect">
            <a:avLst/>
          </a:prstGeom>
          <a:noFill/>
        </p:spPr>
        <p:txBody>
          <a:bodyPr wrap="square">
            <a:spAutoFit/>
          </a:bodyPr>
          <a:lstStyle/>
          <a:p>
            <a:pPr algn="l"/>
            <a:r>
              <a:rPr lang="en-US" altLang="ja-JP" sz="2400" b="0" i="0" dirty="0">
                <a:solidFill>
                  <a:srgbClr val="444444"/>
                </a:solidFill>
                <a:effectLst/>
                <a:latin typeface="Lucida Console" panose="020B0609040504020204" pitchFamily="49" charset="0"/>
              </a:rPr>
              <a:t>library(</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a:t>
            </a:r>
          </a:p>
          <a:p>
            <a:pPr algn="l"/>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dt51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a:t>
            </a:r>
            <a:r>
              <a:rPr lang="en-US" altLang="ja-JP" sz="2400" b="0" i="0" dirty="0">
                <a:solidFill>
                  <a:srgbClr val="444444"/>
                </a:solidFill>
                <a:effectLst/>
                <a:latin typeface="Lucida Console" panose="020B0609040504020204" pitchFamily="49" charset="0"/>
              </a:rPr>
              <a:t>), val1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"B"</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p>
          <a:p>
            <a:pPr algn="l"/>
            <a:endParaRPr lang="en-US" altLang="ja-JP" sz="2400" dirty="0">
              <a:solidFill>
                <a:srgbClr val="444444"/>
              </a:solidFill>
              <a:latin typeface="Lucida Console" panose="020B0609040504020204" pitchFamily="49" charset="0"/>
            </a:endParaRPr>
          </a:p>
          <a:p>
            <a:pPr algn="l"/>
            <a:endParaRPr lang="en-US" altLang="ja-JP" sz="2400" dirty="0">
              <a:solidFill>
                <a:srgbClr val="444444"/>
              </a:solidFill>
              <a:latin typeface="Lucida Console" panose="020B0609040504020204" pitchFamily="49" charset="0"/>
            </a:endParaRPr>
          </a:p>
          <a:p>
            <a:pPr algn="l"/>
            <a:endParaRPr lang="en-US" altLang="ja-JP" sz="2400" dirty="0">
              <a:solidFill>
                <a:srgbClr val="444444"/>
              </a:solidFill>
              <a:latin typeface="Lucida Console" panose="020B0609040504020204" pitchFamily="49" charset="0"/>
            </a:endParaRPr>
          </a:p>
          <a:p>
            <a:pPr algn="l"/>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dt52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4</a:t>
            </a:r>
            <a:r>
              <a:rPr lang="en-US" altLang="ja-JP" sz="2400" b="0" i="0" dirty="0">
                <a:solidFill>
                  <a:srgbClr val="444444"/>
                </a:solidFill>
                <a:effectLst/>
                <a:latin typeface="Lucida Console" panose="020B0609040504020204" pitchFamily="49" charset="0"/>
              </a:rPr>
              <a:t>), val2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10</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20</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30</a:t>
            </a:r>
            <a:r>
              <a:rPr lang="en-US" altLang="ja-JP" sz="2400" b="0" i="0" dirty="0">
                <a:solidFill>
                  <a:srgbClr val="444444"/>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0C12716B-9C29-ABA2-C937-A5215FF47604}"/>
              </a:ext>
            </a:extLst>
          </p:cNvPr>
          <p:cNvPicPr>
            <a:picLocks noChangeAspect="1"/>
          </p:cNvPicPr>
          <p:nvPr/>
        </p:nvPicPr>
        <p:blipFill>
          <a:blip r:embed="rId3"/>
          <a:stretch>
            <a:fillRect/>
          </a:stretch>
        </p:blipFill>
        <p:spPr>
          <a:xfrm>
            <a:off x="10929706" y="1300886"/>
            <a:ext cx="3019736" cy="1702245"/>
          </a:xfrm>
          <a:prstGeom prst="rect">
            <a:avLst/>
          </a:prstGeom>
          <a:ln>
            <a:solidFill>
              <a:schemeClr val="accent1"/>
            </a:solidFill>
          </a:ln>
        </p:spPr>
      </p:pic>
      <p:pic>
        <p:nvPicPr>
          <p:cNvPr id="11" name="図 10">
            <a:extLst>
              <a:ext uri="{FF2B5EF4-FFF2-40B4-BE49-F238E27FC236}">
                <a16:creationId xmlns:a16="http://schemas.microsoft.com/office/drawing/2014/main" id="{0F9A74D9-82AC-E451-CFE0-0A105A0C6665}"/>
              </a:ext>
            </a:extLst>
          </p:cNvPr>
          <p:cNvPicPr>
            <a:picLocks noChangeAspect="1"/>
          </p:cNvPicPr>
          <p:nvPr/>
        </p:nvPicPr>
        <p:blipFill>
          <a:blip r:embed="rId4"/>
          <a:stretch>
            <a:fillRect/>
          </a:stretch>
        </p:blipFill>
        <p:spPr>
          <a:xfrm>
            <a:off x="10516382" y="3616152"/>
            <a:ext cx="3190050" cy="1844848"/>
          </a:xfrm>
          <a:prstGeom prst="rect">
            <a:avLst/>
          </a:prstGeom>
          <a:ln>
            <a:solidFill>
              <a:schemeClr val="accent1"/>
            </a:solidFill>
          </a:ln>
        </p:spPr>
      </p:pic>
      <p:sp>
        <p:nvSpPr>
          <p:cNvPr id="20" name="タイトル 1">
            <a:extLst>
              <a:ext uri="{FF2B5EF4-FFF2-40B4-BE49-F238E27FC236}">
                <a16:creationId xmlns:a16="http://schemas.microsoft.com/office/drawing/2014/main" id="{A89A77AD-9345-4177-F289-A1CEEBC7B7EF}"/>
              </a:ext>
            </a:extLst>
          </p:cNvPr>
          <p:cNvSpPr>
            <a:spLocks noGrp="1"/>
          </p:cNvSpPr>
          <p:nvPr>
            <p:ph type="title"/>
          </p:nvPr>
        </p:nvSpPr>
        <p:spPr>
          <a:xfrm>
            <a:off x="496887" y="270008"/>
            <a:ext cx="13411200" cy="626110"/>
          </a:xfrm>
        </p:spPr>
        <p:txBody>
          <a:bodyPr lIns="0" tIns="0" rIns="0" bIns="0" anchor="ctr"/>
          <a:lstStyle/>
          <a:p>
            <a:r>
              <a:rPr kumimoji="1" lang="en-US" altLang="ja-JP" b="0" dirty="0" err="1"/>
              <a:t>data.table</a:t>
            </a:r>
            <a:endParaRPr kumimoji="1" lang="ja-JP" altLang="en-US" b="0" dirty="0"/>
          </a:p>
        </p:txBody>
      </p:sp>
    </p:spTree>
    <p:extLst>
      <p:ext uri="{BB962C8B-B14F-4D97-AF65-F5344CB8AC3E}">
        <p14:creationId xmlns:p14="http://schemas.microsoft.com/office/powerpoint/2010/main" val="176102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98382C-7E66-359A-5955-75CDF4CED403}"/>
              </a:ext>
            </a:extLst>
          </p:cNvPr>
          <p:cNvSpPr>
            <a:spLocks noGrp="1"/>
          </p:cNvSpPr>
          <p:nvPr>
            <p:ph type="sldNum" sz="quarter" idx="4"/>
          </p:nvPr>
        </p:nvSpPr>
        <p:spPr/>
        <p:txBody>
          <a:bodyPr/>
          <a:lstStyle/>
          <a:p>
            <a:fld id="{53EB70E3-6BB6-D846-AD6B-AC9D0F4B4ED1}" type="slidenum">
              <a:rPr kumimoji="1" lang="en-US" altLang="ja-JP" smtClean="0"/>
              <a:pPr/>
              <a:t>44</a:t>
            </a:fld>
            <a:endParaRPr kumimoji="1" lang="en-US" altLang="ja-JP" dirty="0"/>
          </a:p>
        </p:txBody>
      </p:sp>
      <p:pic>
        <p:nvPicPr>
          <p:cNvPr id="9" name="図 8">
            <a:extLst>
              <a:ext uri="{FF2B5EF4-FFF2-40B4-BE49-F238E27FC236}">
                <a16:creationId xmlns:a16="http://schemas.microsoft.com/office/drawing/2014/main" id="{BD66EFB8-3A79-B910-93EB-703448F6B7D3}"/>
              </a:ext>
            </a:extLst>
          </p:cNvPr>
          <p:cNvPicPr>
            <a:picLocks noChangeAspect="1"/>
          </p:cNvPicPr>
          <p:nvPr/>
        </p:nvPicPr>
        <p:blipFill>
          <a:blip r:embed="rId3"/>
          <a:stretch>
            <a:fillRect/>
          </a:stretch>
        </p:blipFill>
        <p:spPr>
          <a:xfrm>
            <a:off x="10058400" y="1912059"/>
            <a:ext cx="3715331" cy="1279601"/>
          </a:xfrm>
          <a:prstGeom prst="rect">
            <a:avLst/>
          </a:prstGeom>
          <a:ln>
            <a:solidFill>
              <a:schemeClr val="accent1"/>
            </a:solidFill>
          </a:ln>
        </p:spPr>
      </p:pic>
      <p:sp>
        <p:nvSpPr>
          <p:cNvPr id="11" name="テキスト ボックス 10">
            <a:extLst>
              <a:ext uri="{FF2B5EF4-FFF2-40B4-BE49-F238E27FC236}">
                <a16:creationId xmlns:a16="http://schemas.microsoft.com/office/drawing/2014/main" id="{83FADE8F-2A65-0FA0-D073-77DDDABE9A55}"/>
              </a:ext>
            </a:extLst>
          </p:cNvPr>
          <p:cNvSpPr txBox="1"/>
          <p:nvPr/>
        </p:nvSpPr>
        <p:spPr>
          <a:xfrm>
            <a:off x="107950" y="1912059"/>
            <a:ext cx="9950450" cy="954107"/>
          </a:xfrm>
          <a:prstGeom prst="rect">
            <a:avLst/>
          </a:prstGeom>
          <a:noFill/>
        </p:spPr>
        <p:txBody>
          <a:bodyPr wrap="square">
            <a:spAutoFit/>
          </a:bodyPr>
          <a:lstStyle/>
          <a:p>
            <a:r>
              <a:rPr lang="en-US" altLang="ja-JP" sz="2800" b="1" i="0" dirty="0">
                <a:solidFill>
                  <a:schemeClr val="tx2">
                    <a:lumMod val="50000"/>
                  </a:schemeClr>
                </a:solidFill>
                <a:effectLst/>
                <a:latin typeface="Lucida Console" panose="020B0609040504020204" pitchFamily="49" charset="0"/>
              </a:rPr>
              <a:t>#Inner Join</a:t>
            </a:r>
          </a:p>
          <a:p>
            <a:r>
              <a:rPr lang="en-US" altLang="ja-JP" sz="2800" b="0" i="0" dirty="0">
                <a:solidFill>
                  <a:srgbClr val="444444"/>
                </a:solidFill>
                <a:effectLst/>
                <a:latin typeface="Lucida Console" panose="020B0609040504020204" pitchFamily="49" charset="0"/>
              </a:rPr>
              <a:t>dt_out1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dt51</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dt52</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on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id</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nomatch</a:t>
            </a:r>
            <a:r>
              <a:rPr lang="en-US" altLang="ja-JP" sz="2800" b="0" i="0" dirty="0">
                <a:solidFill>
                  <a:srgbClr val="AB5656"/>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0</a:t>
            </a:r>
            <a:r>
              <a:rPr lang="en-US" altLang="ja-JP" sz="2800" b="0" i="0" dirty="0">
                <a:effectLst/>
                <a:latin typeface="Lucida Console" panose="020B0609040504020204" pitchFamily="49" charset="0"/>
              </a:rPr>
              <a:t>]</a:t>
            </a:r>
            <a:endParaRPr lang="ja-JP" altLang="en-US" sz="2800" dirty="0"/>
          </a:p>
        </p:txBody>
      </p:sp>
      <p:sp>
        <p:nvSpPr>
          <p:cNvPr id="13" name="テキスト ボックス 12">
            <a:extLst>
              <a:ext uri="{FF2B5EF4-FFF2-40B4-BE49-F238E27FC236}">
                <a16:creationId xmlns:a16="http://schemas.microsoft.com/office/drawing/2014/main" id="{B1CDF0A3-6E65-D878-6F43-75A6BE609EB7}"/>
              </a:ext>
            </a:extLst>
          </p:cNvPr>
          <p:cNvSpPr txBox="1"/>
          <p:nvPr/>
        </p:nvSpPr>
        <p:spPr>
          <a:xfrm>
            <a:off x="107949" y="4579035"/>
            <a:ext cx="10073333" cy="954107"/>
          </a:xfrm>
          <a:prstGeom prst="rect">
            <a:avLst/>
          </a:prstGeom>
          <a:noFill/>
        </p:spPr>
        <p:txBody>
          <a:bodyPr wrap="square">
            <a:spAutoFit/>
          </a:bodyPr>
          <a:lstStyle/>
          <a:p>
            <a:r>
              <a:rPr lang="en-US" altLang="ja-JP" sz="2800" b="1" i="0" dirty="0">
                <a:solidFill>
                  <a:schemeClr val="tx2">
                    <a:lumMod val="50000"/>
                  </a:schemeClr>
                </a:solidFill>
                <a:effectLst/>
                <a:latin typeface="Lucida Console" panose="020B0609040504020204" pitchFamily="49" charset="0"/>
              </a:rPr>
              <a:t>#Left Outer Join</a:t>
            </a:r>
            <a:r>
              <a:rPr lang="ja-JP" altLang="en-US" sz="2800" b="1" dirty="0">
                <a:solidFill>
                  <a:schemeClr val="tx2">
                    <a:lumMod val="50000"/>
                  </a:schemeClr>
                </a:solidFill>
                <a:latin typeface="Lucida Console" panose="020B0609040504020204" pitchFamily="49" charset="0"/>
              </a:rPr>
              <a:t> </a:t>
            </a:r>
            <a:r>
              <a:rPr lang="en-US" altLang="ja-JP" sz="2000" b="1" i="0" dirty="0">
                <a:solidFill>
                  <a:schemeClr val="tx2">
                    <a:lumMod val="50000"/>
                  </a:schemeClr>
                </a:solidFill>
                <a:effectLst/>
                <a:latin typeface="Lucida Console" panose="020B0609040504020204" pitchFamily="49" charset="0"/>
              </a:rPr>
              <a:t>(dt51 on the left side as the reference) </a:t>
            </a:r>
          </a:p>
          <a:p>
            <a:r>
              <a:rPr lang="en-US" altLang="ja-JP" sz="2800" b="0" i="0" dirty="0">
                <a:solidFill>
                  <a:srgbClr val="444444"/>
                </a:solidFill>
                <a:effectLst/>
                <a:latin typeface="Lucida Console" panose="020B0609040504020204" pitchFamily="49" charset="0"/>
              </a:rPr>
              <a:t>dt_out2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dt52</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dt51</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on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id</a:t>
            </a:r>
            <a:r>
              <a:rPr lang="en-US" altLang="ja-JP" sz="2800" b="0" i="0" dirty="0">
                <a:effectLst/>
                <a:latin typeface="Lucida Console" panose="020B0609040504020204" pitchFamily="49" charset="0"/>
              </a:rPr>
              <a:t>)]</a:t>
            </a:r>
            <a:endParaRPr lang="ja-JP" altLang="en-US" sz="2800" dirty="0"/>
          </a:p>
        </p:txBody>
      </p:sp>
      <p:pic>
        <p:nvPicPr>
          <p:cNvPr id="15" name="図 14">
            <a:extLst>
              <a:ext uri="{FF2B5EF4-FFF2-40B4-BE49-F238E27FC236}">
                <a16:creationId xmlns:a16="http://schemas.microsoft.com/office/drawing/2014/main" id="{1F5EB4CC-9A22-3C3D-8048-9E0171E66003}"/>
              </a:ext>
            </a:extLst>
          </p:cNvPr>
          <p:cNvPicPr>
            <a:picLocks noChangeAspect="1"/>
          </p:cNvPicPr>
          <p:nvPr/>
        </p:nvPicPr>
        <p:blipFill>
          <a:blip r:embed="rId4"/>
          <a:stretch>
            <a:fillRect/>
          </a:stretch>
        </p:blipFill>
        <p:spPr>
          <a:xfrm>
            <a:off x="10181283" y="4251801"/>
            <a:ext cx="3726804" cy="1633974"/>
          </a:xfrm>
          <a:prstGeom prst="rect">
            <a:avLst/>
          </a:prstGeom>
          <a:ln>
            <a:solidFill>
              <a:schemeClr val="accent1"/>
            </a:solidFill>
          </a:ln>
        </p:spPr>
      </p:pic>
      <p:sp>
        <p:nvSpPr>
          <p:cNvPr id="25" name="タイトル 1">
            <a:extLst>
              <a:ext uri="{FF2B5EF4-FFF2-40B4-BE49-F238E27FC236}">
                <a16:creationId xmlns:a16="http://schemas.microsoft.com/office/drawing/2014/main" id="{F40FC483-4798-C007-0167-255200C56F5A}"/>
              </a:ext>
            </a:extLst>
          </p:cNvPr>
          <p:cNvSpPr>
            <a:spLocks noGrp="1"/>
          </p:cNvSpPr>
          <p:nvPr>
            <p:ph type="title"/>
          </p:nvPr>
        </p:nvSpPr>
        <p:spPr>
          <a:xfrm>
            <a:off x="496887" y="270008"/>
            <a:ext cx="13411200" cy="626110"/>
          </a:xfrm>
        </p:spPr>
        <p:txBody>
          <a:bodyPr lIns="0" tIns="0" rIns="0" bIns="0" anchor="ctr"/>
          <a:lstStyle/>
          <a:p>
            <a:r>
              <a:rPr kumimoji="1" lang="en-US" altLang="ja-JP" b="0" dirty="0"/>
              <a:t>Inner &amp; Left Outer Join - </a:t>
            </a:r>
            <a:r>
              <a:rPr kumimoji="1" lang="en-US" altLang="ja-JP" b="0" dirty="0" err="1"/>
              <a:t>data.table</a:t>
            </a:r>
            <a:endParaRPr kumimoji="1" lang="ja-JP" altLang="en-US" b="0" dirty="0"/>
          </a:p>
        </p:txBody>
      </p:sp>
    </p:spTree>
    <p:extLst>
      <p:ext uri="{BB962C8B-B14F-4D97-AF65-F5344CB8AC3E}">
        <p14:creationId xmlns:p14="http://schemas.microsoft.com/office/powerpoint/2010/main" val="2957292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062B0-4DE2-8635-7160-9D0C75AA24E3}"/>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B1A90FD-7785-3E19-7CBA-53C1EBBBB9E2}"/>
              </a:ext>
            </a:extLst>
          </p:cNvPr>
          <p:cNvSpPr>
            <a:spLocks noGrp="1"/>
          </p:cNvSpPr>
          <p:nvPr>
            <p:ph type="sldNum" sz="quarter" idx="4"/>
          </p:nvPr>
        </p:nvSpPr>
        <p:spPr/>
        <p:txBody>
          <a:bodyPr/>
          <a:lstStyle/>
          <a:p>
            <a:fld id="{53EB70E3-6BB6-D846-AD6B-AC9D0F4B4ED1}" type="slidenum">
              <a:rPr kumimoji="1" lang="en-US" altLang="ja-JP" smtClean="0"/>
              <a:pPr/>
              <a:t>45</a:t>
            </a:fld>
            <a:endParaRPr kumimoji="1" lang="en-US" altLang="ja-JP" dirty="0"/>
          </a:p>
        </p:txBody>
      </p:sp>
      <p:pic>
        <p:nvPicPr>
          <p:cNvPr id="4" name="図 3">
            <a:extLst>
              <a:ext uri="{FF2B5EF4-FFF2-40B4-BE49-F238E27FC236}">
                <a16:creationId xmlns:a16="http://schemas.microsoft.com/office/drawing/2014/main" id="{3806DE0B-FFC5-D5A5-E43C-42E6799699CE}"/>
              </a:ext>
            </a:extLst>
          </p:cNvPr>
          <p:cNvPicPr>
            <a:picLocks noChangeAspect="1"/>
          </p:cNvPicPr>
          <p:nvPr/>
        </p:nvPicPr>
        <p:blipFill>
          <a:blip r:embed="rId3"/>
          <a:stretch>
            <a:fillRect/>
          </a:stretch>
        </p:blipFill>
        <p:spPr>
          <a:xfrm>
            <a:off x="9697070" y="3942402"/>
            <a:ext cx="3757351" cy="3405677"/>
          </a:xfrm>
          <a:prstGeom prst="rect">
            <a:avLst/>
          </a:prstGeom>
          <a:ln>
            <a:solidFill>
              <a:schemeClr val="accent1"/>
            </a:solidFill>
          </a:ln>
        </p:spPr>
      </p:pic>
      <p:sp>
        <p:nvSpPr>
          <p:cNvPr id="6" name="テキスト ボックス 5">
            <a:extLst>
              <a:ext uri="{FF2B5EF4-FFF2-40B4-BE49-F238E27FC236}">
                <a16:creationId xmlns:a16="http://schemas.microsoft.com/office/drawing/2014/main" id="{8A4BC386-9331-D341-7FFD-836C9138C68A}"/>
              </a:ext>
            </a:extLst>
          </p:cNvPr>
          <p:cNvSpPr txBox="1"/>
          <p:nvPr/>
        </p:nvSpPr>
        <p:spPr>
          <a:xfrm>
            <a:off x="86954" y="4256070"/>
            <a:ext cx="9342168" cy="2246769"/>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#Cross </a:t>
            </a:r>
            <a:r>
              <a:rPr lang="en-US" altLang="ja-JP" sz="2800" b="1" dirty="0">
                <a:solidFill>
                  <a:schemeClr val="tx2">
                    <a:lumMod val="50000"/>
                  </a:schemeClr>
                </a:solidFill>
                <a:latin typeface="Lucida Console" panose="020B0609040504020204" pitchFamily="49" charset="0"/>
              </a:rPr>
              <a:t>J</a:t>
            </a:r>
            <a:r>
              <a:rPr lang="en-US" altLang="ja-JP" sz="2800" b="1" i="0" dirty="0">
                <a:solidFill>
                  <a:schemeClr val="tx2">
                    <a:lumMod val="50000"/>
                  </a:schemeClr>
                </a:solidFill>
                <a:effectLst/>
                <a:latin typeface="Lucida Console" panose="020B0609040504020204" pitchFamily="49" charset="0"/>
              </a:rPr>
              <a:t>oin</a:t>
            </a:r>
          </a:p>
          <a:p>
            <a:pPr algn="l"/>
            <a:r>
              <a:rPr lang="en-US" altLang="ja-JP" sz="2800" b="0" i="0" dirty="0">
                <a:solidFill>
                  <a:srgbClr val="444444"/>
                </a:solidFill>
                <a:effectLst/>
                <a:latin typeface="Lucida Console" panose="020B0609040504020204" pitchFamily="49" charset="0"/>
              </a:rPr>
              <a:t>dt51_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dt51[, key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dt52_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dt52[, key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dt_out4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dt51_[dt52_, on</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.(key)</a:t>
            </a:r>
          </a:p>
          <a:p>
            <a:pPr algn="l"/>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allow.cartesian</a:t>
            </a:r>
            <a:r>
              <a:rPr lang="en-US" altLang="ja-JP" sz="2800" b="0" i="0" dirty="0">
                <a:solidFill>
                  <a:srgbClr val="AB5656"/>
                </a:solidFill>
                <a:effectLst/>
                <a:latin typeface="Lucida Console" panose="020B0609040504020204" pitchFamily="49" charset="0"/>
              </a:rPr>
              <a:t>=</a:t>
            </a:r>
            <a:r>
              <a:rPr lang="en-US" altLang="ja-JP" sz="2800" b="0" i="0" dirty="0">
                <a:solidFill>
                  <a:srgbClr val="669955"/>
                </a:solidFill>
                <a:effectLst/>
                <a:latin typeface="Lucida Console" panose="020B0609040504020204" pitchFamily="49" charset="0"/>
              </a:rPr>
              <a:t>TRUE</a:t>
            </a:r>
            <a:r>
              <a:rPr lang="en-US" altLang="ja-JP" sz="2800" b="0" i="0" dirty="0">
                <a:solidFill>
                  <a:srgbClr val="444444"/>
                </a:solidFill>
                <a:effectLst/>
                <a:latin typeface="Lucida Console" panose="020B0609040504020204" pitchFamily="49" charset="0"/>
              </a:rPr>
              <a:t>][, key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669955"/>
                </a:solidFill>
                <a:effectLst/>
                <a:latin typeface="Lucida Console" panose="020B0609040504020204" pitchFamily="49" charset="0"/>
              </a:rPr>
              <a:t>NULL</a:t>
            </a:r>
            <a:r>
              <a:rPr lang="en-US" altLang="ja-JP" sz="2800" b="0" i="0" dirty="0">
                <a:solidFill>
                  <a:srgbClr val="444444"/>
                </a:solidFill>
                <a:effectLst/>
                <a:latin typeface="Lucida Console" panose="020B0609040504020204" pitchFamily="49" charset="0"/>
              </a:rPr>
              <a:t>]</a:t>
            </a:r>
          </a:p>
        </p:txBody>
      </p:sp>
      <p:sp>
        <p:nvSpPr>
          <p:cNvPr id="10" name="テキスト ボックス 9">
            <a:extLst>
              <a:ext uri="{FF2B5EF4-FFF2-40B4-BE49-F238E27FC236}">
                <a16:creationId xmlns:a16="http://schemas.microsoft.com/office/drawing/2014/main" id="{2744B3B2-C29E-11BF-FAEB-7D8C10BDBE97}"/>
              </a:ext>
            </a:extLst>
          </p:cNvPr>
          <p:cNvSpPr txBox="1"/>
          <p:nvPr/>
        </p:nvSpPr>
        <p:spPr>
          <a:xfrm>
            <a:off x="86954" y="1234438"/>
            <a:ext cx="10864850" cy="2123658"/>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#Full </a:t>
            </a:r>
            <a:r>
              <a:rPr lang="en-US" altLang="ja-JP" sz="2800" b="1" dirty="0">
                <a:solidFill>
                  <a:schemeClr val="tx2">
                    <a:lumMod val="50000"/>
                  </a:schemeClr>
                </a:solidFill>
                <a:latin typeface="Lucida Console" panose="020B0609040504020204" pitchFamily="49" charset="0"/>
              </a:rPr>
              <a:t>O</a:t>
            </a:r>
            <a:r>
              <a:rPr lang="en-US" altLang="ja-JP" sz="2800" b="1" i="0" dirty="0">
                <a:solidFill>
                  <a:schemeClr val="tx2">
                    <a:lumMod val="50000"/>
                  </a:schemeClr>
                </a:solidFill>
                <a:effectLst/>
                <a:latin typeface="Lucida Console" panose="020B0609040504020204" pitchFamily="49" charset="0"/>
              </a:rPr>
              <a:t>uter </a:t>
            </a:r>
            <a:r>
              <a:rPr lang="en-US" altLang="ja-JP" sz="2800" b="1" dirty="0">
                <a:solidFill>
                  <a:schemeClr val="tx2">
                    <a:lumMod val="50000"/>
                  </a:schemeClr>
                </a:solidFill>
                <a:latin typeface="Lucida Console" panose="020B0609040504020204" pitchFamily="49" charset="0"/>
              </a:rPr>
              <a:t>J</a:t>
            </a:r>
            <a:r>
              <a:rPr lang="en-US" altLang="ja-JP" sz="2800" b="1" i="0" dirty="0">
                <a:solidFill>
                  <a:schemeClr val="tx2">
                    <a:lumMod val="50000"/>
                  </a:schemeClr>
                </a:solidFill>
                <a:effectLst/>
                <a:latin typeface="Lucida Console" panose="020B0609040504020204" pitchFamily="49" charset="0"/>
              </a:rPr>
              <a:t>oin</a:t>
            </a:r>
          </a:p>
          <a:p>
            <a:pPr algn="l"/>
            <a:r>
              <a:rPr lang="en-US" altLang="ja-JP" sz="2800" b="0" i="0" dirty="0">
                <a:solidFill>
                  <a:srgbClr val="444444"/>
                </a:solidFill>
                <a:effectLst/>
                <a:latin typeface="Lucida Console" panose="020B0609040504020204" pitchFamily="49" charset="0"/>
              </a:rPr>
              <a:t>dt_out3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merge(dt51, dt52, by</a:t>
            </a:r>
            <a:r>
              <a:rPr lang="en-US" altLang="ja-JP" sz="2800" b="0" i="0" dirty="0">
                <a:solidFill>
                  <a:srgbClr val="AB5656"/>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"id"</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all</a:t>
            </a:r>
            <a:r>
              <a:rPr lang="en-US" altLang="ja-JP" sz="2800" b="0" i="0" dirty="0">
                <a:solidFill>
                  <a:srgbClr val="AB5656"/>
                </a:solidFill>
                <a:effectLst/>
                <a:latin typeface="Lucida Console" panose="020B0609040504020204" pitchFamily="49" charset="0"/>
              </a:rPr>
              <a:t>=</a:t>
            </a:r>
            <a:r>
              <a:rPr lang="en-US" altLang="ja-JP" sz="2800" b="0" i="0" dirty="0">
                <a:solidFill>
                  <a:srgbClr val="669955"/>
                </a:solidFill>
                <a:effectLst/>
                <a:latin typeface="Lucida Console" panose="020B0609040504020204" pitchFamily="49" charset="0"/>
              </a:rPr>
              <a:t>TRUE</a:t>
            </a:r>
            <a:r>
              <a:rPr lang="en-US" altLang="ja-JP" sz="2800" b="0" i="0" dirty="0">
                <a:solidFill>
                  <a:srgbClr val="444444"/>
                </a:solidFill>
                <a:effectLst/>
                <a:latin typeface="Lucida Console" panose="020B0609040504020204" pitchFamily="49" charset="0"/>
              </a:rPr>
              <a:t>)</a:t>
            </a:r>
          </a:p>
          <a:p>
            <a:pPr algn="l"/>
            <a:endParaRPr lang="en-US" altLang="ja-JP" sz="2800" b="0" i="0" dirty="0">
              <a:solidFill>
                <a:srgbClr val="444444"/>
              </a:solidFill>
              <a:effectLst/>
              <a:latin typeface="Lucida Console" panose="020B0609040504020204" pitchFamily="49" charset="0"/>
            </a:endParaRPr>
          </a:p>
          <a:p>
            <a:pPr algn="l"/>
            <a:endParaRPr lang="en-US" altLang="ja-JP" sz="2800" b="0" i="0" dirty="0">
              <a:solidFill>
                <a:srgbClr val="444444"/>
              </a:solidFill>
              <a:effectLst/>
              <a:latin typeface="Lucida Console" panose="020B0609040504020204" pitchFamily="49" charset="0"/>
            </a:endParaRPr>
          </a:p>
          <a:p>
            <a:pPr algn="l"/>
            <a:r>
              <a:rPr lang="en-US" altLang="ja-JP" sz="2000" b="0" i="0" dirty="0" err="1">
                <a:solidFill>
                  <a:srgbClr val="444444"/>
                </a:solidFill>
                <a:effectLst/>
                <a:latin typeface="Lucida Console" panose="020B0609040504020204" pitchFamily="49" charset="0"/>
              </a:rPr>
              <a:t>data.table</a:t>
            </a:r>
            <a:r>
              <a:rPr lang="en-US" altLang="ja-JP" sz="2000" b="0" i="0" dirty="0">
                <a:solidFill>
                  <a:srgbClr val="AB5656"/>
                </a:solidFill>
                <a:effectLst/>
                <a:latin typeface="Lucida Console" panose="020B0609040504020204" pitchFamily="49" charset="0"/>
              </a:rPr>
              <a:t>::</a:t>
            </a:r>
            <a:r>
              <a:rPr lang="en-US" altLang="ja-JP" sz="2000" b="0" i="0" dirty="0" err="1">
                <a:solidFill>
                  <a:srgbClr val="444444"/>
                </a:solidFill>
                <a:effectLst/>
                <a:latin typeface="Lucida Console" panose="020B0609040504020204" pitchFamily="49" charset="0"/>
              </a:rPr>
              <a:t>merge.data.table</a:t>
            </a:r>
            <a:r>
              <a:rPr lang="en-US" altLang="ja-JP" sz="2000" b="0" i="0" dirty="0">
                <a:solidFill>
                  <a:srgbClr val="444444"/>
                </a:solidFill>
                <a:effectLst/>
                <a:latin typeface="Lucida Console" panose="020B0609040504020204" pitchFamily="49" charset="0"/>
              </a:rPr>
              <a:t>(dt51, dt52,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 </a:t>
            </a:r>
            <a:r>
              <a:rPr lang="en-US" altLang="ja-JP" sz="2000" b="0" i="0" dirty="0">
                <a:solidFill>
                  <a:srgbClr val="397300"/>
                </a:solidFill>
                <a:effectLst/>
                <a:latin typeface="Lucida Console" panose="020B0609040504020204" pitchFamily="49" charset="0"/>
              </a:rPr>
              <a:t>all</a:t>
            </a:r>
            <a:r>
              <a:rPr lang="en-US" altLang="ja-JP" sz="2000" b="0" i="0" dirty="0">
                <a:solidFill>
                  <a:srgbClr val="444444"/>
                </a:solidFill>
                <a:effectLst/>
                <a:latin typeface="Lucida Console" panose="020B0609040504020204" pitchFamily="49" charset="0"/>
              </a:rPr>
              <a:t>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669955"/>
                </a:solidFill>
                <a:effectLst/>
                <a:latin typeface="Lucida Console" panose="020B0609040504020204" pitchFamily="49" charset="0"/>
              </a:rPr>
              <a:t>TRUE</a:t>
            </a:r>
            <a:r>
              <a:rPr lang="en-US" altLang="ja-JP" sz="2000" b="0" i="0" dirty="0">
                <a:solidFill>
                  <a:srgbClr val="444444"/>
                </a:solidFill>
                <a:effectLst/>
                <a:latin typeface="Lucida Console" panose="020B0609040504020204" pitchFamily="49" charset="0"/>
              </a:rPr>
              <a:t>)</a:t>
            </a:r>
          </a:p>
        </p:txBody>
      </p:sp>
      <p:pic>
        <p:nvPicPr>
          <p:cNvPr id="12" name="図 11">
            <a:extLst>
              <a:ext uri="{FF2B5EF4-FFF2-40B4-BE49-F238E27FC236}">
                <a16:creationId xmlns:a16="http://schemas.microsoft.com/office/drawing/2014/main" id="{7FCBC22C-F69B-C89F-EF65-60195C31909F}"/>
              </a:ext>
            </a:extLst>
          </p:cNvPr>
          <p:cNvPicPr>
            <a:picLocks noChangeAspect="1"/>
          </p:cNvPicPr>
          <p:nvPr/>
        </p:nvPicPr>
        <p:blipFill>
          <a:blip r:embed="rId4"/>
          <a:stretch>
            <a:fillRect/>
          </a:stretch>
        </p:blipFill>
        <p:spPr>
          <a:xfrm>
            <a:off x="10560670" y="1357387"/>
            <a:ext cx="3757351" cy="2082388"/>
          </a:xfrm>
          <a:prstGeom prst="rect">
            <a:avLst/>
          </a:prstGeom>
          <a:ln>
            <a:solidFill>
              <a:schemeClr val="accent1"/>
            </a:solidFill>
          </a:ln>
        </p:spPr>
      </p:pic>
      <p:sp>
        <p:nvSpPr>
          <p:cNvPr id="14" name="タイトル 1">
            <a:extLst>
              <a:ext uri="{FF2B5EF4-FFF2-40B4-BE49-F238E27FC236}">
                <a16:creationId xmlns:a16="http://schemas.microsoft.com/office/drawing/2014/main" id="{039A6177-D22F-6498-E616-EC76F1C73EC0}"/>
              </a:ext>
            </a:extLst>
          </p:cNvPr>
          <p:cNvSpPr>
            <a:spLocks noGrp="1"/>
          </p:cNvSpPr>
          <p:nvPr>
            <p:ph type="title"/>
          </p:nvPr>
        </p:nvSpPr>
        <p:spPr>
          <a:xfrm>
            <a:off x="496887" y="270008"/>
            <a:ext cx="13411200" cy="626110"/>
          </a:xfrm>
        </p:spPr>
        <p:txBody>
          <a:bodyPr lIns="0" tIns="0" rIns="0" bIns="0" anchor="ctr"/>
          <a:lstStyle/>
          <a:p>
            <a:r>
              <a:rPr kumimoji="1" lang="en-US" altLang="ja-JP" b="0" dirty="0"/>
              <a:t>Full Outer &amp; Cross Join - </a:t>
            </a:r>
            <a:r>
              <a:rPr kumimoji="1" lang="en-US" altLang="ja-JP" b="0" dirty="0" err="1"/>
              <a:t>data.table</a:t>
            </a:r>
            <a:endParaRPr kumimoji="1" lang="ja-JP" altLang="en-US" b="0" dirty="0"/>
          </a:p>
        </p:txBody>
      </p:sp>
    </p:spTree>
    <p:extLst>
      <p:ext uri="{BB962C8B-B14F-4D97-AF65-F5344CB8AC3E}">
        <p14:creationId xmlns:p14="http://schemas.microsoft.com/office/powerpoint/2010/main" val="3550709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51DEDFF-53FF-893E-A74B-01C257A5CDC5}"/>
              </a:ext>
            </a:extLst>
          </p:cNvPr>
          <p:cNvSpPr>
            <a:spLocks noGrp="1"/>
          </p:cNvSpPr>
          <p:nvPr>
            <p:ph type="sldNum" sz="quarter" idx="4"/>
          </p:nvPr>
        </p:nvSpPr>
        <p:spPr/>
        <p:txBody>
          <a:bodyPr/>
          <a:lstStyle/>
          <a:p>
            <a:fld id="{53EB70E3-6BB6-D846-AD6B-AC9D0F4B4ED1}" type="slidenum">
              <a:rPr kumimoji="1" lang="en-US" altLang="ja-JP" smtClean="0"/>
              <a:pPr/>
              <a:t>46</a:t>
            </a:fld>
            <a:endParaRPr kumimoji="1" lang="en-US" altLang="ja-JP" dirty="0"/>
          </a:p>
        </p:txBody>
      </p:sp>
      <p:sp>
        <p:nvSpPr>
          <p:cNvPr id="7" name="テキスト ボックス 6">
            <a:extLst>
              <a:ext uri="{FF2B5EF4-FFF2-40B4-BE49-F238E27FC236}">
                <a16:creationId xmlns:a16="http://schemas.microsoft.com/office/drawing/2014/main" id="{749B40A3-AACE-CBB2-261D-F887F8CD1BC3}"/>
              </a:ext>
            </a:extLst>
          </p:cNvPr>
          <p:cNvSpPr txBox="1"/>
          <p:nvPr/>
        </p:nvSpPr>
        <p:spPr>
          <a:xfrm>
            <a:off x="177800" y="1258052"/>
            <a:ext cx="14227175" cy="4401205"/>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#Rolling Join</a:t>
            </a:r>
          </a:p>
          <a:p>
            <a:pPr algn="l"/>
            <a:r>
              <a:rPr lang="en-US" altLang="ja-JP" sz="2800" b="0" i="0" dirty="0" err="1">
                <a:solidFill>
                  <a:srgbClr val="444444"/>
                </a:solidFill>
                <a:effectLst/>
                <a:latin typeface="Lucida Console" panose="020B0609040504020204" pitchFamily="49" charset="0"/>
              </a:rPr>
              <a:t>dt_query</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2</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6</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9</a:t>
            </a:r>
            <a:r>
              <a:rPr lang="en-US" altLang="ja-JP" sz="2800" b="0" i="0" dirty="0">
                <a:solidFill>
                  <a:srgbClr val="444444"/>
                </a:solidFill>
                <a:effectLst/>
                <a:latin typeface="Lucida Console" panose="020B0609040504020204" pitchFamily="49" charset="0"/>
              </a:rPr>
              <a:t>)) </a:t>
            </a:r>
          </a:p>
          <a:p>
            <a:pPr algn="l"/>
            <a:endParaRPr lang="en-US" altLang="ja-JP" sz="2800" dirty="0">
              <a:solidFill>
                <a:srgbClr val="444444"/>
              </a:solidFill>
              <a:latin typeface="Lucida Console" panose="020B0609040504020204" pitchFamily="49" charset="0"/>
            </a:endParaRPr>
          </a:p>
          <a:p>
            <a:pPr algn="l"/>
            <a:endParaRPr lang="en-US" altLang="ja-JP" sz="2800" b="0" i="0" dirty="0">
              <a:solidFill>
                <a:srgbClr val="444444"/>
              </a:solidFill>
              <a:effectLst/>
              <a:latin typeface="Lucida Console" panose="020B0609040504020204" pitchFamily="49" charset="0"/>
            </a:endParaRPr>
          </a:p>
          <a:p>
            <a:pPr algn="l"/>
            <a:r>
              <a:rPr lang="en-US" altLang="ja-JP" sz="2800" b="0" i="0" dirty="0" err="1">
                <a:solidFill>
                  <a:srgbClr val="444444"/>
                </a:solidFill>
                <a:effectLst/>
                <a:latin typeface="Lucida Console" panose="020B0609040504020204" pitchFamily="49" charset="0"/>
              </a:rPr>
              <a:t>dt_time</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5</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10</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 value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a:t>
            </a:r>
            <a:r>
              <a:rPr lang="en-US" altLang="ja-JP" sz="2800" b="0" i="0" dirty="0" err="1">
                <a:solidFill>
                  <a:srgbClr val="880000"/>
                </a:solidFill>
                <a:effectLst/>
                <a:latin typeface="Lucida Console" panose="020B0609040504020204" pitchFamily="49" charset="0"/>
              </a:rPr>
              <a:t>a"</a:t>
            </a:r>
            <a:r>
              <a:rPr lang="en-US" altLang="ja-JP" sz="2800" b="0" i="0" dirty="0" err="1">
                <a:solidFill>
                  <a:srgbClr val="444444"/>
                </a:solidFill>
                <a:effectLst/>
                <a:latin typeface="Lucida Console" panose="020B0609040504020204" pitchFamily="49" charset="0"/>
              </a:rPr>
              <a:t>,</a:t>
            </a:r>
            <a:r>
              <a:rPr lang="en-US" altLang="ja-JP" sz="2800" b="0" i="0" dirty="0" err="1">
                <a:solidFill>
                  <a:srgbClr val="880000"/>
                </a:solidFill>
                <a:effectLst/>
                <a:latin typeface="Lucida Console" panose="020B0609040504020204" pitchFamily="49" charset="0"/>
              </a:rPr>
              <a:t>"b"</a:t>
            </a:r>
            <a:r>
              <a:rPr lang="en-US" altLang="ja-JP" sz="2800" b="0" i="0" dirty="0" err="1">
                <a:solidFill>
                  <a:srgbClr val="444444"/>
                </a:solidFill>
                <a:effectLst/>
                <a:latin typeface="Lucida Console" panose="020B0609040504020204" pitchFamily="49" charset="0"/>
              </a:rPr>
              <a:t>,</a:t>
            </a:r>
            <a:r>
              <a:rPr lang="en-US" altLang="ja-JP" sz="2800" b="0" i="0" dirty="0" err="1">
                <a:solidFill>
                  <a:srgbClr val="880000"/>
                </a:solidFill>
                <a:effectLst/>
                <a:latin typeface="Lucida Console" panose="020B0609040504020204" pitchFamily="49" charset="0"/>
              </a:rPr>
              <a:t>"c</a:t>
            </a:r>
            <a:r>
              <a:rPr lang="en-US" altLang="ja-JP" sz="2800" b="0" i="0" dirty="0">
                <a:solidFill>
                  <a:srgbClr val="880000"/>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a:t>
            </a:r>
          </a:p>
          <a:p>
            <a:pPr algn="l"/>
            <a:endParaRPr lang="en-US" altLang="ja-JP" sz="2800" b="0" i="0" dirty="0">
              <a:solidFill>
                <a:srgbClr val="444444"/>
              </a:solidFill>
              <a:effectLst/>
              <a:latin typeface="Lucida Console" panose="020B0609040504020204" pitchFamily="49" charset="0"/>
            </a:endParaRPr>
          </a:p>
          <a:p>
            <a:pPr algn="l"/>
            <a:endParaRPr lang="en-US" altLang="ja-JP" sz="2800" b="0" i="0" dirty="0">
              <a:solidFill>
                <a:srgbClr val="444444"/>
              </a:solidFill>
              <a:effectLst/>
              <a:latin typeface="Lucida Console" panose="020B0609040504020204" pitchFamily="49" charset="0"/>
            </a:endParaRPr>
          </a:p>
          <a:p>
            <a:pPr algn="l"/>
            <a:r>
              <a:rPr lang="en-US" altLang="ja-JP" sz="2800" b="1" i="0" dirty="0">
                <a:solidFill>
                  <a:schemeClr val="tx2">
                    <a:lumMod val="50000"/>
                  </a:schemeClr>
                </a:solidFill>
                <a:effectLst/>
                <a:latin typeface="Lucida Console" panose="020B0609040504020204" pitchFamily="49" charset="0"/>
              </a:rPr>
              <a:t>#Join the most recent past value</a:t>
            </a:r>
          </a:p>
          <a:p>
            <a:pPr algn="l"/>
            <a:r>
              <a:rPr lang="en-US" altLang="ja-JP" sz="2800" b="0" i="0" dirty="0">
                <a:solidFill>
                  <a:srgbClr val="444444"/>
                </a:solidFill>
                <a:effectLst/>
                <a:latin typeface="Lucida Console" panose="020B0609040504020204" pitchFamily="49" charset="0"/>
              </a:rPr>
              <a:t>dt_out5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dt_time</a:t>
            </a:r>
            <a:r>
              <a:rPr lang="en-US" altLang="ja-JP" sz="2800" b="0" i="0" dirty="0">
                <a:solidFill>
                  <a:srgbClr val="444444"/>
                </a:solidFill>
                <a:effectLst/>
                <a:latin typeface="Lucida Console" panose="020B0609040504020204" pitchFamily="49" charset="0"/>
              </a:rPr>
              <a:t>[</a:t>
            </a:r>
            <a:r>
              <a:rPr lang="en-US" altLang="ja-JP" sz="2800" b="0" i="0" dirty="0" err="1">
                <a:solidFill>
                  <a:srgbClr val="444444"/>
                </a:solidFill>
                <a:effectLst/>
                <a:latin typeface="Lucida Console" panose="020B0609040504020204" pitchFamily="49" charset="0"/>
              </a:rPr>
              <a:t>dt_query</a:t>
            </a:r>
            <a:r>
              <a:rPr lang="en-US" altLang="ja-JP" sz="2800" b="0" i="0" dirty="0">
                <a:solidFill>
                  <a:srgbClr val="444444"/>
                </a:solidFill>
                <a:effectLst/>
                <a:latin typeface="Lucida Console" panose="020B0609040504020204" pitchFamily="49" charset="0"/>
              </a:rPr>
              <a:t>, on</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.(time), roll</a:t>
            </a:r>
            <a:r>
              <a:rPr lang="en-US" altLang="ja-JP" sz="2800" b="0" i="0" dirty="0">
                <a:solidFill>
                  <a:srgbClr val="AB5656"/>
                </a:solidFill>
                <a:effectLst/>
                <a:latin typeface="Lucida Console" panose="020B0609040504020204" pitchFamily="49" charset="0"/>
              </a:rPr>
              <a:t>=</a:t>
            </a:r>
            <a:r>
              <a:rPr lang="en-US" altLang="ja-JP" sz="2800" b="0" i="0" dirty="0">
                <a:solidFill>
                  <a:srgbClr val="669955"/>
                </a:solidFill>
                <a:effectLst/>
                <a:latin typeface="Lucida Console" panose="020B0609040504020204" pitchFamily="49" charset="0"/>
              </a:rPr>
              <a:t>TRUE</a:t>
            </a:r>
            <a:r>
              <a:rPr lang="en-US" altLang="ja-JP" sz="2800" b="0" i="0" dirty="0">
                <a:solidFill>
                  <a:srgbClr val="444444"/>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C028E0A3-3D0A-8132-0F11-94CBD5E8B5BB}"/>
              </a:ext>
            </a:extLst>
          </p:cNvPr>
          <p:cNvPicPr>
            <a:picLocks noChangeAspect="1"/>
          </p:cNvPicPr>
          <p:nvPr/>
        </p:nvPicPr>
        <p:blipFill>
          <a:blip r:embed="rId3"/>
          <a:stretch>
            <a:fillRect/>
          </a:stretch>
        </p:blipFill>
        <p:spPr>
          <a:xfrm>
            <a:off x="3347794" y="5672154"/>
            <a:ext cx="3280360" cy="2092411"/>
          </a:xfrm>
          <a:prstGeom prst="rect">
            <a:avLst/>
          </a:prstGeom>
          <a:ln>
            <a:solidFill>
              <a:schemeClr val="accent1"/>
            </a:solidFill>
          </a:ln>
        </p:spPr>
      </p:pic>
      <p:pic>
        <p:nvPicPr>
          <p:cNvPr id="11" name="図 10">
            <a:extLst>
              <a:ext uri="{FF2B5EF4-FFF2-40B4-BE49-F238E27FC236}">
                <a16:creationId xmlns:a16="http://schemas.microsoft.com/office/drawing/2014/main" id="{8DEBFA12-D70E-3105-FD3E-95288FF4A8D8}"/>
              </a:ext>
            </a:extLst>
          </p:cNvPr>
          <p:cNvPicPr>
            <a:picLocks noChangeAspect="1"/>
          </p:cNvPicPr>
          <p:nvPr/>
        </p:nvPicPr>
        <p:blipFill>
          <a:blip r:embed="rId4"/>
          <a:stretch>
            <a:fillRect/>
          </a:stretch>
        </p:blipFill>
        <p:spPr>
          <a:xfrm>
            <a:off x="9325551" y="1175992"/>
            <a:ext cx="2063579" cy="1838246"/>
          </a:xfrm>
          <a:prstGeom prst="rect">
            <a:avLst/>
          </a:prstGeom>
          <a:ln>
            <a:solidFill>
              <a:schemeClr val="accent1"/>
            </a:solidFill>
          </a:ln>
        </p:spPr>
      </p:pic>
      <p:pic>
        <p:nvPicPr>
          <p:cNvPr id="12" name="図 11">
            <a:extLst>
              <a:ext uri="{FF2B5EF4-FFF2-40B4-BE49-F238E27FC236}">
                <a16:creationId xmlns:a16="http://schemas.microsoft.com/office/drawing/2014/main" id="{356887E7-6043-EFFA-3871-F19775FA9875}"/>
              </a:ext>
            </a:extLst>
          </p:cNvPr>
          <p:cNvPicPr>
            <a:picLocks noChangeAspect="1"/>
          </p:cNvPicPr>
          <p:nvPr/>
        </p:nvPicPr>
        <p:blipFill>
          <a:blip r:embed="rId4"/>
          <a:stretch>
            <a:fillRect/>
          </a:stretch>
        </p:blipFill>
        <p:spPr>
          <a:xfrm>
            <a:off x="287856" y="5666708"/>
            <a:ext cx="2328344" cy="2074100"/>
          </a:xfrm>
          <a:prstGeom prst="rect">
            <a:avLst/>
          </a:prstGeom>
          <a:ln>
            <a:solidFill>
              <a:schemeClr val="accent1"/>
            </a:solidFill>
          </a:ln>
        </p:spPr>
      </p:pic>
      <p:pic>
        <p:nvPicPr>
          <p:cNvPr id="14" name="図 13">
            <a:extLst>
              <a:ext uri="{FF2B5EF4-FFF2-40B4-BE49-F238E27FC236}">
                <a16:creationId xmlns:a16="http://schemas.microsoft.com/office/drawing/2014/main" id="{BE43A64E-104B-5051-D027-85295EA4B477}"/>
              </a:ext>
            </a:extLst>
          </p:cNvPr>
          <p:cNvPicPr>
            <a:picLocks noChangeAspect="1"/>
          </p:cNvPicPr>
          <p:nvPr/>
        </p:nvPicPr>
        <p:blipFill>
          <a:blip r:embed="rId5"/>
          <a:stretch>
            <a:fillRect/>
          </a:stretch>
        </p:blipFill>
        <p:spPr>
          <a:xfrm>
            <a:off x="8108770" y="5838175"/>
            <a:ext cx="3280360" cy="1838990"/>
          </a:xfrm>
          <a:prstGeom prst="rect">
            <a:avLst/>
          </a:prstGeom>
          <a:ln>
            <a:solidFill>
              <a:schemeClr val="accent1"/>
            </a:solidFill>
          </a:ln>
        </p:spPr>
      </p:pic>
      <p:sp>
        <p:nvSpPr>
          <p:cNvPr id="15" name="矢印: 右 14">
            <a:extLst>
              <a:ext uri="{FF2B5EF4-FFF2-40B4-BE49-F238E27FC236}">
                <a16:creationId xmlns:a16="http://schemas.microsoft.com/office/drawing/2014/main" id="{8BA3D535-50A8-F48D-3FAF-F961889F2758}"/>
              </a:ext>
            </a:extLst>
          </p:cNvPr>
          <p:cNvSpPr/>
          <p:nvPr/>
        </p:nvSpPr>
        <p:spPr>
          <a:xfrm>
            <a:off x="6921500" y="6421365"/>
            <a:ext cx="855322" cy="5838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224756D-6FF7-3AEB-7ECA-56F66E1B4147}"/>
              </a:ext>
            </a:extLst>
          </p:cNvPr>
          <p:cNvCxnSpPr>
            <a:cxnSpLocks/>
          </p:cNvCxnSpPr>
          <p:nvPr/>
        </p:nvCxnSpPr>
        <p:spPr>
          <a:xfrm flipH="1">
            <a:off x="2527300" y="6535665"/>
            <a:ext cx="2463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BC21ECA-25E6-FE4C-4E22-5D42DA9F7030}"/>
              </a:ext>
            </a:extLst>
          </p:cNvPr>
          <p:cNvCxnSpPr>
            <a:cxnSpLocks/>
          </p:cNvCxnSpPr>
          <p:nvPr/>
        </p:nvCxnSpPr>
        <p:spPr>
          <a:xfrm flipH="1">
            <a:off x="2527300" y="7005227"/>
            <a:ext cx="2463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B86565B-E152-F45A-F218-41B6352A923B}"/>
              </a:ext>
            </a:extLst>
          </p:cNvPr>
          <p:cNvCxnSpPr>
            <a:cxnSpLocks/>
          </p:cNvCxnSpPr>
          <p:nvPr/>
        </p:nvCxnSpPr>
        <p:spPr>
          <a:xfrm flipH="1">
            <a:off x="2524174" y="7005227"/>
            <a:ext cx="2463800" cy="39395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4338566B-31DC-D74C-A6B9-07782CECAF21}"/>
              </a:ext>
            </a:extLst>
          </p:cNvPr>
          <p:cNvPicPr>
            <a:picLocks noChangeAspect="1"/>
          </p:cNvPicPr>
          <p:nvPr/>
        </p:nvPicPr>
        <p:blipFill>
          <a:blip r:embed="rId3"/>
          <a:stretch>
            <a:fillRect/>
          </a:stretch>
        </p:blipFill>
        <p:spPr>
          <a:xfrm>
            <a:off x="9325551" y="3074848"/>
            <a:ext cx="3156671" cy="2013515"/>
          </a:xfrm>
          <a:prstGeom prst="rect">
            <a:avLst/>
          </a:prstGeom>
          <a:ln>
            <a:solidFill>
              <a:schemeClr val="accent1"/>
            </a:solidFill>
          </a:ln>
        </p:spPr>
      </p:pic>
      <p:sp>
        <p:nvSpPr>
          <p:cNvPr id="24" name="タイトル 1">
            <a:extLst>
              <a:ext uri="{FF2B5EF4-FFF2-40B4-BE49-F238E27FC236}">
                <a16:creationId xmlns:a16="http://schemas.microsoft.com/office/drawing/2014/main" id="{DAB8AB91-450B-1113-4538-29208756C66F}"/>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Rolling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256181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AAF98-0896-F6B3-8750-E68D44D1474C}"/>
              </a:ext>
            </a:extLst>
          </p:cNvPr>
          <p:cNvSpPr>
            <a:spLocks noGrp="1"/>
          </p:cNvSpPr>
          <p:nvPr>
            <p:ph type="sldNum" sz="quarter" idx="4"/>
          </p:nvPr>
        </p:nvSpPr>
        <p:spPr/>
        <p:txBody>
          <a:bodyPr/>
          <a:lstStyle/>
          <a:p>
            <a:fld id="{53EB70E3-6BB6-D846-AD6B-AC9D0F4B4ED1}" type="slidenum">
              <a:rPr kumimoji="1" lang="en-US" altLang="ja-JP" smtClean="0"/>
              <a:pPr/>
              <a:t>47</a:t>
            </a:fld>
            <a:endParaRPr kumimoji="1" lang="en-US" altLang="ja-JP" dirty="0"/>
          </a:p>
        </p:txBody>
      </p:sp>
      <p:sp>
        <p:nvSpPr>
          <p:cNvPr id="7" name="テキスト ボックス 6">
            <a:extLst>
              <a:ext uri="{FF2B5EF4-FFF2-40B4-BE49-F238E27FC236}">
                <a16:creationId xmlns:a16="http://schemas.microsoft.com/office/drawing/2014/main" id="{C9CBD327-9CF8-E235-E155-80E8899B5B59}"/>
              </a:ext>
            </a:extLst>
          </p:cNvPr>
          <p:cNvSpPr txBox="1"/>
          <p:nvPr/>
        </p:nvSpPr>
        <p:spPr>
          <a:xfrm>
            <a:off x="368299" y="1087382"/>
            <a:ext cx="12285986" cy="954107"/>
          </a:xfrm>
          <a:prstGeom prst="rect">
            <a:avLst/>
          </a:prstGeom>
          <a:noFill/>
        </p:spPr>
        <p:txBody>
          <a:bodyPr wrap="square">
            <a:spAutoFit/>
          </a:bodyPr>
          <a:lstStyle/>
          <a:p>
            <a:r>
              <a:rPr lang="en-US" altLang="ja-JP" sz="2800" dirty="0"/>
              <a:t>R</a:t>
            </a:r>
            <a:r>
              <a:rPr lang="ja-JP" altLang="en-US" sz="2800" dirty="0"/>
              <a:t>olling join is an ordered join that fills in matches using the closest previous (or next) key value, when an exact match is not found.</a:t>
            </a:r>
          </a:p>
        </p:txBody>
      </p:sp>
      <p:sp>
        <p:nvSpPr>
          <p:cNvPr id="9" name="テキスト ボックス 8">
            <a:extLst>
              <a:ext uri="{FF2B5EF4-FFF2-40B4-BE49-F238E27FC236}">
                <a16:creationId xmlns:a16="http://schemas.microsoft.com/office/drawing/2014/main" id="{EDBC0986-F8B5-5826-7617-B1906246A2DD}"/>
              </a:ext>
            </a:extLst>
          </p:cNvPr>
          <p:cNvSpPr txBox="1"/>
          <p:nvPr/>
        </p:nvSpPr>
        <p:spPr>
          <a:xfrm>
            <a:off x="395287" y="2159486"/>
            <a:ext cx="13512800" cy="954107"/>
          </a:xfrm>
          <a:prstGeom prst="rect">
            <a:avLst/>
          </a:prstGeom>
          <a:noFill/>
        </p:spPr>
        <p:txBody>
          <a:bodyPr wrap="square">
            <a:spAutoFit/>
          </a:bodyPr>
          <a:lstStyle/>
          <a:p>
            <a:r>
              <a:rPr lang="ja-JP" altLang="en-US" sz="2800" dirty="0"/>
              <a:t>For each value in the query table, find the closest matching key in the source table that does not exceed it (when roll=TRUE).</a:t>
            </a:r>
          </a:p>
        </p:txBody>
      </p:sp>
      <p:graphicFrame>
        <p:nvGraphicFramePr>
          <p:cNvPr id="16" name="表 15">
            <a:extLst>
              <a:ext uri="{FF2B5EF4-FFF2-40B4-BE49-F238E27FC236}">
                <a16:creationId xmlns:a16="http://schemas.microsoft.com/office/drawing/2014/main" id="{2BC4BC82-28F6-9A2B-25A3-71B4F84EEDA3}"/>
              </a:ext>
            </a:extLst>
          </p:cNvPr>
          <p:cNvGraphicFramePr>
            <a:graphicFrameLocks noGrp="1"/>
          </p:cNvGraphicFramePr>
          <p:nvPr>
            <p:extLst>
              <p:ext uri="{D42A27DB-BD31-4B8C-83A1-F6EECF244321}">
                <p14:modId xmlns:p14="http://schemas.microsoft.com/office/powerpoint/2010/main" val="2687430403"/>
              </p:ext>
            </p:extLst>
          </p:nvPr>
        </p:nvGraphicFramePr>
        <p:xfrm>
          <a:off x="368299" y="4600086"/>
          <a:ext cx="12725401" cy="3111474"/>
        </p:xfrm>
        <a:graphic>
          <a:graphicData uri="http://schemas.openxmlformats.org/drawingml/2006/table">
            <a:tbl>
              <a:tblPr firstRow="1" bandRow="1">
                <a:tableStyleId>{5C22544A-7EE6-4342-B048-85BDC9FD1C3A}</a:tableStyleId>
              </a:tblPr>
              <a:tblGrid>
                <a:gridCol w="3209575">
                  <a:extLst>
                    <a:ext uri="{9D8B030D-6E8A-4147-A177-3AD203B41FA5}">
                      <a16:colId xmlns:a16="http://schemas.microsoft.com/office/drawing/2014/main" val="3669841727"/>
                    </a:ext>
                  </a:extLst>
                </a:gridCol>
                <a:gridCol w="9515826">
                  <a:extLst>
                    <a:ext uri="{9D8B030D-6E8A-4147-A177-3AD203B41FA5}">
                      <a16:colId xmlns:a16="http://schemas.microsoft.com/office/drawing/2014/main" val="1997921717"/>
                    </a:ext>
                  </a:extLst>
                </a:gridCol>
              </a:tblGrid>
              <a:tr h="345367">
                <a:tc>
                  <a:txBody>
                    <a:bodyPr/>
                    <a:lstStyle/>
                    <a:p>
                      <a:pPr algn="l" fontAlgn="ctr">
                        <a:buNone/>
                      </a:pPr>
                      <a:r>
                        <a:rPr lang="en-US" sz="2400" b="1" i="0" u="none" strike="noStrike" dirty="0">
                          <a:solidFill>
                            <a:schemeClr val="bg1"/>
                          </a:solidFill>
                          <a:effectLst/>
                          <a:latin typeface="游ゴシック" panose="020B0400000000000000" pitchFamily="50" charset="-128"/>
                          <a:ea typeface="游ゴシック" panose="020B0400000000000000" pitchFamily="50" charset="-128"/>
                        </a:rPr>
                        <a:t>Option</a:t>
                      </a:r>
                    </a:p>
                  </a:txBody>
                  <a:tcPr marL="6350" marR="6350" marT="6350" marB="0" anchor="ctr"/>
                </a:tc>
                <a:tc>
                  <a:txBody>
                    <a:bodyPr/>
                    <a:lstStyle/>
                    <a:p>
                      <a:pPr algn="l" fontAlgn="ctr">
                        <a:buNone/>
                      </a:pPr>
                      <a:r>
                        <a:rPr lang="en-US" sz="2400" b="1" i="0" u="none" strike="noStrike" dirty="0">
                          <a:solidFill>
                            <a:schemeClr val="bg1"/>
                          </a:solidFill>
                          <a:effectLst/>
                          <a:latin typeface="游ゴシック" panose="020B0400000000000000" pitchFamily="50" charset="-128"/>
                          <a:ea typeface="游ゴシック" panose="020B0400000000000000" pitchFamily="50" charset="-128"/>
                        </a:rPr>
                        <a:t>Description</a:t>
                      </a:r>
                    </a:p>
                  </a:txBody>
                  <a:tcPr marL="6350" marR="6350" marT="6350" marB="0" anchor="ctr"/>
                </a:tc>
                <a:extLst>
                  <a:ext uri="{0D108BD9-81ED-4DB2-BD59-A6C34878D82A}">
                    <a16:rowId xmlns:a16="http://schemas.microsoft.com/office/drawing/2014/main" val="4074674427"/>
                  </a:ext>
                </a:extLst>
              </a:tr>
              <a:tr h="684841">
                <a:tc>
                  <a:txBody>
                    <a:bodyPr/>
                    <a:lstStyle/>
                    <a:p>
                      <a:pPr algn="l" fontAlgn="ctr">
                        <a:buNone/>
                      </a:pPr>
                      <a:r>
                        <a:rPr lang="en-US" sz="2400" b="1" i="0" u="none" strike="noStrike">
                          <a:solidFill>
                            <a:srgbClr val="000000"/>
                          </a:solidFill>
                          <a:effectLst/>
                          <a:latin typeface="游ゴシック" panose="020B0400000000000000" pitchFamily="50" charset="-128"/>
                          <a:ea typeface="游ゴシック" panose="020B0400000000000000" pitchFamily="50" charset="-128"/>
                        </a:rPr>
                        <a:t>roll = TRUE</a:t>
                      </a:r>
                      <a:endParaRPr lang="en-US" sz="2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 Carry the most recent past value forward (LOCF) </a:t>
                      </a:r>
                    </a:p>
                  </a:txBody>
                  <a:tcPr marL="6350" marR="6350" marT="6350" marB="0" anchor="ctr"/>
                </a:tc>
                <a:extLst>
                  <a:ext uri="{0D108BD9-81ED-4DB2-BD59-A6C34878D82A}">
                    <a16:rowId xmlns:a16="http://schemas.microsoft.com/office/drawing/2014/main" val="866275276"/>
                  </a:ext>
                </a:extLst>
              </a:tr>
              <a:tr h="684841">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roll = Inf</a:t>
                      </a:r>
                    </a:p>
                  </a:txBody>
                  <a:tcPr marL="6350" marR="6350" marT="6350" marB="0" anchor="ctr"/>
                </a:tc>
                <a:tc>
                  <a:txBody>
                    <a:bodyPr/>
                    <a:lstStyle/>
                    <a:p>
                      <a:pPr algn="l" fontAlgn="ctr">
                        <a:buNone/>
                      </a:pPr>
                      <a:r>
                        <a:rPr lang="en-US" sz="2400" b="1" i="0" u="none" strike="noStrike">
                          <a:solidFill>
                            <a:srgbClr val="000000"/>
                          </a:solidFill>
                          <a:effectLst/>
                          <a:latin typeface="游ゴシック" panose="020B0400000000000000" pitchFamily="50" charset="-128"/>
                          <a:ea typeface="游ゴシック" panose="020B0400000000000000" pitchFamily="50" charset="-128"/>
                        </a:rPr>
                        <a:t> Carry the most recent past value forward (LOCF) </a:t>
                      </a:r>
                      <a:endParaRPr lang="en-US" sz="2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85344324"/>
                  </a:ext>
                </a:extLst>
              </a:tr>
              <a:tr h="684841">
                <a:tc>
                  <a:txBody>
                    <a:bodyPr/>
                    <a:lstStyle/>
                    <a:p>
                      <a:pPr algn="l" fontAlgn="ctr">
                        <a:buNone/>
                      </a:pPr>
                      <a:r>
                        <a:rPr lang="en-US" altLang="ja-JP" sz="2400" b="1" i="0" u="none" strike="noStrike" dirty="0">
                          <a:solidFill>
                            <a:srgbClr val="000000"/>
                          </a:solidFill>
                          <a:effectLst/>
                          <a:latin typeface="游ゴシック" panose="020B0400000000000000" pitchFamily="50" charset="-128"/>
                          <a:ea typeface="游ゴシック" panose="020B0400000000000000" pitchFamily="50" charset="-128"/>
                        </a:rPr>
                        <a:t>roll = -Inf</a:t>
                      </a:r>
                    </a:p>
                  </a:txBody>
                  <a:tcPr marL="6350" marR="6350" marT="6350" marB="0" anchor="ctr"/>
                </a:tc>
                <a:tc>
                  <a:txBody>
                    <a:bodyPr/>
                    <a:lstStyle/>
                    <a:p>
                      <a:pPr algn="l" fontAlgn="ctr">
                        <a:buNone/>
                      </a:pPr>
                      <a:r>
                        <a:rPr lang="en-US" sz="2400" b="1" i="0" u="none" strike="noStrike">
                          <a:solidFill>
                            <a:srgbClr val="000000"/>
                          </a:solidFill>
                          <a:effectLst/>
                          <a:latin typeface="游ゴシック" panose="020B0400000000000000" pitchFamily="50" charset="-128"/>
                          <a:ea typeface="游ゴシック" panose="020B0400000000000000" pitchFamily="50" charset="-128"/>
                        </a:rPr>
                        <a:t> Carry the next future value backward (NOCB) </a:t>
                      </a:r>
                      <a:endParaRPr lang="en-US" sz="2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080074930"/>
                  </a:ext>
                </a:extLst>
              </a:tr>
              <a:tr h="684841">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 roll = "nearest" </a:t>
                      </a:r>
                    </a:p>
                  </a:txBody>
                  <a:tcPr marL="6350" marR="6350" marT="6350" marB="0" anchor="ctr"/>
                </a:tc>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 Use whichever value is closest (past or future)</a:t>
                      </a:r>
                    </a:p>
                  </a:txBody>
                  <a:tcPr marL="6350" marR="6350" marT="6350" marB="0" anchor="ctr"/>
                </a:tc>
                <a:extLst>
                  <a:ext uri="{0D108BD9-81ED-4DB2-BD59-A6C34878D82A}">
                    <a16:rowId xmlns:a16="http://schemas.microsoft.com/office/drawing/2014/main" val="1129233716"/>
                  </a:ext>
                </a:extLst>
              </a:tr>
            </a:tbl>
          </a:graphicData>
        </a:graphic>
      </p:graphicFrame>
      <p:sp>
        <p:nvSpPr>
          <p:cNvPr id="18" name="テキスト ボックス 17">
            <a:extLst>
              <a:ext uri="{FF2B5EF4-FFF2-40B4-BE49-F238E27FC236}">
                <a16:creationId xmlns:a16="http://schemas.microsoft.com/office/drawing/2014/main" id="{38105EC5-5D0B-4EA5-5546-574E010C25C7}"/>
              </a:ext>
            </a:extLst>
          </p:cNvPr>
          <p:cNvSpPr txBox="1"/>
          <p:nvPr/>
        </p:nvSpPr>
        <p:spPr>
          <a:xfrm>
            <a:off x="368298" y="3147426"/>
            <a:ext cx="13668377" cy="1384995"/>
          </a:xfrm>
          <a:prstGeom prst="rect">
            <a:avLst/>
          </a:prstGeom>
          <a:noFill/>
        </p:spPr>
        <p:txBody>
          <a:bodyPr wrap="square">
            <a:spAutoFit/>
          </a:bodyPr>
          <a:lstStyle>
            <a:defPPr>
              <a:defRPr kern="0"/>
            </a:defPPr>
            <a:lvl1pPr>
              <a:defRPr sz="2800"/>
            </a:lvl1pPr>
          </a:lstStyle>
          <a:p>
            <a:r>
              <a:rPr lang="en-US" altLang="ja-JP" dirty="0"/>
              <a:t>In </a:t>
            </a:r>
            <a:r>
              <a:rPr lang="en-US" altLang="ja-JP" dirty="0" err="1"/>
              <a:t>data.table's</a:t>
            </a:r>
            <a:r>
              <a:rPr lang="en-US" altLang="ja-JP" dirty="0"/>
              <a:t> Rolling Join, when there are duplicate key </a:t>
            </a:r>
            <a:r>
              <a:rPr lang="en-US" altLang="ja-JP" dirty="0" err="1"/>
              <a:t>values,the</a:t>
            </a:r>
            <a:r>
              <a:rPr lang="en-US" altLang="ja-JP" dirty="0"/>
              <a:t> row that is matched depends on the </a:t>
            </a:r>
            <a:r>
              <a:rPr lang="en-US" altLang="ja-JP" dirty="0" err="1"/>
              <a:t>mult</a:t>
            </a:r>
            <a:r>
              <a:rPr lang="en-US" altLang="ja-JP" dirty="0"/>
              <a:t> </a:t>
            </a:r>
            <a:r>
              <a:rPr lang="en-US" altLang="ja-JP" dirty="0" err="1"/>
              <a:t>argument:by</a:t>
            </a:r>
            <a:r>
              <a:rPr lang="en-US" altLang="ja-JP" dirty="0"/>
              <a:t> default, the first matching row is used (</a:t>
            </a:r>
            <a:r>
              <a:rPr lang="en-US" altLang="ja-JP" dirty="0" err="1"/>
              <a:t>mult</a:t>
            </a:r>
            <a:r>
              <a:rPr lang="en-US" altLang="ja-JP" dirty="0"/>
              <a:t> = "first"),while setting </a:t>
            </a:r>
            <a:r>
              <a:rPr lang="en-US" altLang="ja-JP" dirty="0" err="1"/>
              <a:t>mult</a:t>
            </a:r>
            <a:r>
              <a:rPr lang="en-US" altLang="ja-JP" dirty="0"/>
              <a:t> = "last" makes it use the last one.</a:t>
            </a:r>
            <a:endParaRPr lang="ja-JP" altLang="en-US" dirty="0"/>
          </a:p>
        </p:txBody>
      </p:sp>
      <p:sp>
        <p:nvSpPr>
          <p:cNvPr id="19" name="タイトル 1">
            <a:extLst>
              <a:ext uri="{FF2B5EF4-FFF2-40B4-BE49-F238E27FC236}">
                <a16:creationId xmlns:a16="http://schemas.microsoft.com/office/drawing/2014/main" id="{36AB6805-B239-CA9F-1F68-A7BF780679C1}"/>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Rolling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530648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2461AD5-2644-29EA-1F18-2B0A7BA74CCB}"/>
              </a:ext>
            </a:extLst>
          </p:cNvPr>
          <p:cNvSpPr>
            <a:spLocks noGrp="1"/>
          </p:cNvSpPr>
          <p:nvPr>
            <p:ph type="sldNum" sz="quarter" idx="4"/>
          </p:nvPr>
        </p:nvSpPr>
        <p:spPr/>
        <p:txBody>
          <a:bodyPr/>
          <a:lstStyle/>
          <a:p>
            <a:fld id="{53EB70E3-6BB6-D846-AD6B-AC9D0F4B4ED1}" type="slidenum">
              <a:rPr kumimoji="1" lang="en-US" altLang="ja-JP" smtClean="0"/>
              <a:pPr/>
              <a:t>48</a:t>
            </a:fld>
            <a:endParaRPr kumimoji="1" lang="en-US" altLang="ja-JP" dirty="0"/>
          </a:p>
        </p:txBody>
      </p:sp>
      <p:sp>
        <p:nvSpPr>
          <p:cNvPr id="9" name="テキスト ボックス 8">
            <a:extLst>
              <a:ext uri="{FF2B5EF4-FFF2-40B4-BE49-F238E27FC236}">
                <a16:creationId xmlns:a16="http://schemas.microsoft.com/office/drawing/2014/main" id="{1BE7AB5C-E8FF-304E-6E6E-8B585E77B36E}"/>
              </a:ext>
            </a:extLst>
          </p:cNvPr>
          <p:cNvSpPr txBox="1"/>
          <p:nvPr/>
        </p:nvSpPr>
        <p:spPr>
          <a:xfrm>
            <a:off x="222583" y="1168400"/>
            <a:ext cx="13284200" cy="2677656"/>
          </a:xfrm>
          <a:prstGeom prst="rect">
            <a:avLst/>
          </a:prstGeom>
          <a:noFill/>
        </p:spPr>
        <p:txBody>
          <a:bodyPr wrap="square">
            <a:spAutoFit/>
          </a:bodyPr>
          <a:lstStyle/>
          <a:p>
            <a:pPr algn="l"/>
            <a:r>
              <a:rPr lang="en-US" altLang="ja-JP" sz="2400" b="1" i="0" dirty="0">
                <a:solidFill>
                  <a:schemeClr val="tx2">
                    <a:lumMod val="50000"/>
                  </a:schemeClr>
                </a:solidFill>
                <a:effectLst/>
                <a:latin typeface="Lucida Console" panose="020B0609040504020204" pitchFamily="49" charset="0"/>
              </a:rPr>
              <a:t># Non-</a:t>
            </a:r>
            <a:r>
              <a:rPr lang="en-US" altLang="ja-JP" sz="2400" b="1" i="0" dirty="0" err="1">
                <a:solidFill>
                  <a:schemeClr val="tx2">
                    <a:lumMod val="50000"/>
                  </a:schemeClr>
                </a:solidFill>
                <a:effectLst/>
                <a:latin typeface="Lucida Console" panose="020B0609040504020204" pitchFamily="49" charset="0"/>
              </a:rPr>
              <a:t>equi</a:t>
            </a:r>
            <a:r>
              <a:rPr lang="en-US" altLang="ja-JP" sz="2400" b="1" dirty="0">
                <a:solidFill>
                  <a:schemeClr val="tx2">
                    <a:lumMod val="50000"/>
                  </a:schemeClr>
                </a:solidFill>
                <a:latin typeface="Lucida Console" panose="020B0609040504020204" pitchFamily="49" charset="0"/>
              </a:rPr>
              <a:t> </a:t>
            </a:r>
            <a:r>
              <a:rPr lang="en-US" altLang="ja-JP" sz="2400" b="1" i="0" dirty="0">
                <a:solidFill>
                  <a:schemeClr val="tx2">
                    <a:lumMod val="50000"/>
                  </a:schemeClr>
                </a:solidFill>
                <a:effectLst/>
                <a:latin typeface="Lucida Console" panose="020B0609040504020204" pitchFamily="49" charset="0"/>
              </a:rPr>
              <a:t>Join (point-in-interval join)</a:t>
            </a:r>
          </a:p>
          <a:p>
            <a:pPr algn="l"/>
            <a:r>
              <a:rPr lang="en-US" altLang="ja-JP" sz="2400" b="0" i="0" dirty="0" err="1">
                <a:solidFill>
                  <a:srgbClr val="444444"/>
                </a:solidFill>
                <a:effectLst/>
                <a:latin typeface="Lucida Console" panose="020B0609040504020204" pitchFamily="49" charset="0"/>
              </a:rPr>
              <a:t>dt_range</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(start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5</a:t>
            </a:r>
            <a:r>
              <a:rPr lang="en-US" altLang="ja-JP" sz="2400" b="0" i="0" dirty="0">
                <a:solidFill>
                  <a:srgbClr val="444444"/>
                </a:solidFill>
                <a:effectLst/>
                <a:latin typeface="Lucida Console" panose="020B0609040504020204" pitchFamily="49" charset="0"/>
              </a:rPr>
              <a:t>), end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10</a:t>
            </a:r>
            <a:r>
              <a:rPr lang="en-US" altLang="ja-JP" sz="2400" b="0" i="0" dirty="0">
                <a:solidFill>
                  <a:srgbClr val="444444"/>
                </a:solidFill>
                <a:effectLst/>
                <a:latin typeface="Lucida Console" panose="020B0609040504020204" pitchFamily="49" charset="0"/>
              </a:rPr>
              <a:t>), label</a:t>
            </a:r>
            <a:r>
              <a:rPr lang="en-US" altLang="ja-JP" sz="2400" b="0" i="0" dirty="0">
                <a:solidFill>
                  <a:srgbClr val="AB5656"/>
                </a:solidFill>
                <a:effectLst/>
                <a:latin typeface="Lucida Console" panose="020B0609040504020204" pitchFamily="49" charset="0"/>
              </a:rPr>
              <a:t>=</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t>
            </a:r>
            <a:r>
              <a:rPr lang="en-US" altLang="ja-JP" sz="2400" b="0" i="0" dirty="0" err="1">
                <a:solidFill>
                  <a:srgbClr val="880000"/>
                </a:solidFill>
                <a:effectLst/>
                <a:latin typeface="Lucida Console" panose="020B0609040504020204" pitchFamily="49" charset="0"/>
              </a:rPr>
              <a:t>low"</a:t>
            </a:r>
            <a:r>
              <a:rPr lang="en-US" altLang="ja-JP" sz="2400" b="0" i="0" dirty="0" err="1">
                <a:solidFill>
                  <a:srgbClr val="444444"/>
                </a:solidFill>
                <a:effectLst/>
                <a:latin typeface="Lucida Console" panose="020B0609040504020204" pitchFamily="49" charset="0"/>
              </a:rPr>
              <a:t>,</a:t>
            </a:r>
            <a:r>
              <a:rPr lang="en-US" altLang="ja-JP" sz="2400" b="0" i="0" dirty="0" err="1">
                <a:solidFill>
                  <a:srgbClr val="880000"/>
                </a:solidFill>
                <a:effectLst/>
                <a:latin typeface="Lucida Console" panose="020B0609040504020204" pitchFamily="49" charset="0"/>
              </a:rPr>
              <a:t>"high</a:t>
            </a:r>
            <a:r>
              <a:rPr lang="en-US" altLang="ja-JP" sz="2400" b="0" i="0" dirty="0">
                <a:solidFill>
                  <a:srgbClr val="880000"/>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dt_point</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(x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1</a:t>
            </a:r>
            <a:r>
              <a:rPr lang="en-US" altLang="ja-JP" sz="2400" b="0" i="0" dirty="0">
                <a:solidFill>
                  <a:srgbClr val="AB5656"/>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10</a:t>
            </a:r>
            <a:r>
              <a:rPr lang="en-US" altLang="ja-JP" sz="2400" b="0" i="0" dirty="0">
                <a:solidFill>
                  <a:srgbClr val="444444"/>
                </a:solidFill>
                <a:effectLst/>
                <a:latin typeface="Lucida Console" panose="020B0609040504020204" pitchFamily="49" charset="0"/>
              </a:rPr>
              <a:t>)</a:t>
            </a:r>
          </a:p>
          <a:p>
            <a:pPr algn="l"/>
            <a:endParaRPr lang="en-US" altLang="ja-JP" sz="2400" b="0" i="0" dirty="0">
              <a:solidFill>
                <a:srgbClr val="444444"/>
              </a:solidFill>
              <a:effectLst/>
              <a:latin typeface="Lucida Console" panose="020B0609040504020204" pitchFamily="49" charset="0"/>
            </a:endParaRPr>
          </a:p>
          <a:p>
            <a:pPr algn="l"/>
            <a:r>
              <a:rPr lang="en-US" altLang="ja-JP" sz="2400" b="1" i="0" dirty="0">
                <a:solidFill>
                  <a:schemeClr val="tx2">
                    <a:lumMod val="50000"/>
                  </a:schemeClr>
                </a:solidFill>
                <a:effectLst/>
                <a:latin typeface="Lucida Console" panose="020B0609040504020204" pitchFamily="49" charset="0"/>
              </a:rPr>
              <a:t># Combine elements where x is within the range start &lt;= x &lt;= end</a:t>
            </a:r>
          </a:p>
          <a:p>
            <a:pPr algn="l"/>
            <a:r>
              <a:rPr lang="en-US" altLang="ja-JP" sz="2400" b="0" i="0" dirty="0">
                <a:solidFill>
                  <a:srgbClr val="444444"/>
                </a:solidFill>
                <a:effectLst/>
                <a:latin typeface="Lucida Console" panose="020B0609040504020204" pitchFamily="49" charset="0"/>
              </a:rPr>
              <a:t>dt_out6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dt_range</a:t>
            </a:r>
            <a:r>
              <a:rPr lang="en-US" altLang="ja-JP" sz="2400" b="0" i="0" dirty="0">
                <a:solidFill>
                  <a:srgbClr val="444444"/>
                </a:solidFill>
                <a:effectLst/>
                <a:latin typeface="Lucida Console" panose="020B0609040504020204" pitchFamily="49" charset="0"/>
              </a:rPr>
              <a:t>[</a:t>
            </a:r>
            <a:r>
              <a:rPr lang="en-US" altLang="ja-JP" sz="2400" b="0" i="0" dirty="0" err="1">
                <a:solidFill>
                  <a:srgbClr val="444444"/>
                </a:solidFill>
                <a:effectLst/>
                <a:latin typeface="Lucida Console" panose="020B0609040504020204" pitchFamily="49" charset="0"/>
              </a:rPr>
              <a:t>dt_point</a:t>
            </a:r>
            <a:r>
              <a:rPr lang="en-US" altLang="ja-JP" sz="2400" b="0" i="0" dirty="0">
                <a:solidFill>
                  <a:srgbClr val="444444"/>
                </a:solidFill>
                <a:effectLst/>
                <a:latin typeface="Lucida Console" panose="020B0609040504020204" pitchFamily="49" charset="0"/>
              </a:rPr>
              <a:t>, on</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.(start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x, end </a:t>
            </a:r>
            <a:r>
              <a:rPr lang="en-US" altLang="ja-JP" sz="2400" b="0" i="0" dirty="0">
                <a:solidFill>
                  <a:srgbClr val="AB5656"/>
                </a:solidFill>
                <a:effectLst/>
                <a:latin typeface="Lucida Console" panose="020B0609040504020204" pitchFamily="49" charset="0"/>
              </a:rPr>
              <a:t>&gt;=</a:t>
            </a:r>
            <a:r>
              <a:rPr lang="en-US" altLang="ja-JP" sz="2400" b="0" i="0" dirty="0">
                <a:solidFill>
                  <a:srgbClr val="444444"/>
                </a:solidFill>
                <a:effectLst/>
                <a:latin typeface="Lucida Console" panose="020B0609040504020204" pitchFamily="49" charset="0"/>
              </a:rPr>
              <a:t> x), </a:t>
            </a:r>
            <a:r>
              <a:rPr lang="en-US" altLang="ja-JP" sz="2400" b="0" i="0" dirty="0" err="1">
                <a:solidFill>
                  <a:srgbClr val="444444"/>
                </a:solidFill>
                <a:effectLst/>
                <a:latin typeface="Lucida Console" panose="020B0609040504020204" pitchFamily="49" charset="0"/>
              </a:rPr>
              <a:t>nomatch</a:t>
            </a:r>
            <a:r>
              <a:rPr lang="en-US" altLang="ja-JP" sz="2400" b="0" i="0" dirty="0">
                <a:solidFill>
                  <a:srgbClr val="AB5656"/>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0</a:t>
            </a:r>
            <a:r>
              <a:rPr lang="en-US" altLang="ja-JP" sz="2400" b="0" i="0" dirty="0">
                <a:solidFill>
                  <a:srgbClr val="444444"/>
                </a:solidFill>
                <a:effectLst/>
                <a:latin typeface="Lucida Console" panose="020B0609040504020204" pitchFamily="49" charset="0"/>
              </a:rPr>
              <a:t>]</a:t>
            </a:r>
          </a:p>
        </p:txBody>
      </p:sp>
      <p:pic>
        <p:nvPicPr>
          <p:cNvPr id="11" name="図 10">
            <a:extLst>
              <a:ext uri="{FF2B5EF4-FFF2-40B4-BE49-F238E27FC236}">
                <a16:creationId xmlns:a16="http://schemas.microsoft.com/office/drawing/2014/main" id="{E2C57578-2E27-3F61-2172-A8683B81B579}"/>
              </a:ext>
            </a:extLst>
          </p:cNvPr>
          <p:cNvPicPr>
            <a:picLocks noChangeAspect="1"/>
          </p:cNvPicPr>
          <p:nvPr/>
        </p:nvPicPr>
        <p:blipFill>
          <a:blip r:embed="rId3"/>
          <a:stretch>
            <a:fillRect/>
          </a:stretch>
        </p:blipFill>
        <p:spPr>
          <a:xfrm>
            <a:off x="2915641" y="4118338"/>
            <a:ext cx="3639146" cy="1287015"/>
          </a:xfrm>
          <a:prstGeom prst="rect">
            <a:avLst/>
          </a:prstGeom>
          <a:ln>
            <a:solidFill>
              <a:schemeClr val="accent1"/>
            </a:solidFill>
          </a:ln>
        </p:spPr>
      </p:pic>
      <p:pic>
        <p:nvPicPr>
          <p:cNvPr id="13" name="図 12">
            <a:extLst>
              <a:ext uri="{FF2B5EF4-FFF2-40B4-BE49-F238E27FC236}">
                <a16:creationId xmlns:a16="http://schemas.microsoft.com/office/drawing/2014/main" id="{61F0A4C8-DF16-7DD0-1A91-B9EBF99D038C}"/>
              </a:ext>
            </a:extLst>
          </p:cNvPr>
          <p:cNvPicPr>
            <a:picLocks noChangeAspect="1"/>
          </p:cNvPicPr>
          <p:nvPr/>
        </p:nvPicPr>
        <p:blipFill>
          <a:blip r:embed="rId4"/>
          <a:stretch>
            <a:fillRect/>
          </a:stretch>
        </p:blipFill>
        <p:spPr>
          <a:xfrm>
            <a:off x="222583" y="4051300"/>
            <a:ext cx="1562318" cy="3705742"/>
          </a:xfrm>
          <a:prstGeom prst="rect">
            <a:avLst/>
          </a:prstGeom>
          <a:ln>
            <a:solidFill>
              <a:schemeClr val="accent1"/>
            </a:solidFill>
          </a:ln>
        </p:spPr>
      </p:pic>
      <p:sp>
        <p:nvSpPr>
          <p:cNvPr id="14" name="矢印: 右 13">
            <a:extLst>
              <a:ext uri="{FF2B5EF4-FFF2-40B4-BE49-F238E27FC236}">
                <a16:creationId xmlns:a16="http://schemas.microsoft.com/office/drawing/2014/main" id="{711BB66E-2002-0B20-8BB6-808C39F8CF6B}"/>
              </a:ext>
            </a:extLst>
          </p:cNvPr>
          <p:cNvSpPr/>
          <p:nvPr/>
        </p:nvSpPr>
        <p:spPr>
          <a:xfrm>
            <a:off x="7323139" y="5130800"/>
            <a:ext cx="10541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E0098D8E-A6C8-FDD6-B91F-352417708E35}"/>
              </a:ext>
            </a:extLst>
          </p:cNvPr>
          <p:cNvPicPr>
            <a:picLocks noChangeAspect="1"/>
          </p:cNvPicPr>
          <p:nvPr/>
        </p:nvPicPr>
        <p:blipFill>
          <a:blip r:embed="rId5"/>
          <a:stretch>
            <a:fillRect/>
          </a:stretch>
        </p:blipFill>
        <p:spPr>
          <a:xfrm>
            <a:off x="9312053" y="4118338"/>
            <a:ext cx="3172268" cy="3448531"/>
          </a:xfrm>
          <a:prstGeom prst="rect">
            <a:avLst/>
          </a:prstGeom>
          <a:ln>
            <a:solidFill>
              <a:schemeClr val="accent1">
                <a:shade val="15000"/>
              </a:schemeClr>
            </a:solidFill>
          </a:ln>
        </p:spPr>
      </p:pic>
      <p:sp>
        <p:nvSpPr>
          <p:cNvPr id="17" name="タイトル 1">
            <a:extLst>
              <a:ext uri="{FF2B5EF4-FFF2-40B4-BE49-F238E27FC236}">
                <a16:creationId xmlns:a16="http://schemas.microsoft.com/office/drawing/2014/main" id="{2AFF88A3-7E98-2F3E-A19A-85BEC0B0BEC7}"/>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Non-</a:t>
            </a:r>
            <a:r>
              <a:rPr kumimoji="1" lang="en-US" altLang="ja-JP" b="0" dirty="0" err="1">
                <a:solidFill>
                  <a:schemeClr val="accent5"/>
                </a:solidFill>
              </a:rPr>
              <a:t>equi</a:t>
            </a:r>
            <a:r>
              <a:rPr kumimoji="1" lang="en-US" altLang="ja-JP" b="0" dirty="0">
                <a:solidFill>
                  <a:schemeClr val="accent5"/>
                </a:solidFill>
              </a:rPr>
              <a:t>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3308222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3498-98DA-A423-6C2A-AFF60BE9D0C7}"/>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D1746AA-5130-6B89-FFDA-0860D860FAF2}"/>
              </a:ext>
            </a:extLst>
          </p:cNvPr>
          <p:cNvSpPr>
            <a:spLocks noGrp="1"/>
          </p:cNvSpPr>
          <p:nvPr>
            <p:ph type="sldNum" sz="quarter" idx="4"/>
          </p:nvPr>
        </p:nvSpPr>
        <p:spPr/>
        <p:txBody>
          <a:bodyPr/>
          <a:lstStyle/>
          <a:p>
            <a:fld id="{53EB70E3-6BB6-D846-AD6B-AC9D0F4B4ED1}" type="slidenum">
              <a:rPr kumimoji="1" lang="en-US" altLang="ja-JP" smtClean="0"/>
              <a:pPr/>
              <a:t>49</a:t>
            </a:fld>
            <a:endParaRPr kumimoji="1" lang="en-US" altLang="ja-JP" dirty="0"/>
          </a:p>
        </p:txBody>
      </p:sp>
      <p:sp>
        <p:nvSpPr>
          <p:cNvPr id="4" name="テキスト ボックス 3">
            <a:extLst>
              <a:ext uri="{FF2B5EF4-FFF2-40B4-BE49-F238E27FC236}">
                <a16:creationId xmlns:a16="http://schemas.microsoft.com/office/drawing/2014/main" id="{7F4102F0-0B4B-8D79-A461-41D9B9C74057}"/>
              </a:ext>
            </a:extLst>
          </p:cNvPr>
          <p:cNvSpPr txBox="1"/>
          <p:nvPr/>
        </p:nvSpPr>
        <p:spPr>
          <a:xfrm>
            <a:off x="165100" y="1262777"/>
            <a:ext cx="13754100" cy="3108543"/>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 Non-</a:t>
            </a:r>
            <a:r>
              <a:rPr lang="en-US" altLang="ja-JP" sz="2800" b="1" i="0" dirty="0" err="1">
                <a:solidFill>
                  <a:schemeClr val="tx2">
                    <a:lumMod val="50000"/>
                  </a:schemeClr>
                </a:solidFill>
                <a:effectLst/>
                <a:latin typeface="Lucida Console" panose="020B0609040504020204" pitchFamily="49" charset="0"/>
              </a:rPr>
              <a:t>equi</a:t>
            </a:r>
            <a:r>
              <a:rPr lang="en-US" altLang="ja-JP" sz="2800" b="1" i="0" dirty="0">
                <a:solidFill>
                  <a:schemeClr val="tx2">
                    <a:lumMod val="50000"/>
                  </a:schemeClr>
                </a:solidFill>
                <a:effectLst/>
                <a:latin typeface="Lucida Console" panose="020B0609040504020204" pitchFamily="49" charset="0"/>
              </a:rPr>
              <a:t> Join </a:t>
            </a:r>
          </a:p>
          <a:p>
            <a:pPr algn="l"/>
            <a:r>
              <a:rPr lang="en-US" altLang="ja-JP" sz="2800" b="1" i="0" dirty="0">
                <a:solidFill>
                  <a:schemeClr val="tx2">
                    <a:lumMod val="50000"/>
                  </a:schemeClr>
                </a:solidFill>
                <a:effectLst/>
                <a:latin typeface="Lucida Console" panose="020B0609040504020204" pitchFamily="49" charset="0"/>
              </a:rPr>
              <a:t># Get the nearest previous or next value (without rolling)</a:t>
            </a:r>
          </a:p>
          <a:p>
            <a:pPr algn="l"/>
            <a:r>
              <a:rPr lang="en-US" altLang="ja-JP" sz="2800" b="0" i="0" dirty="0">
                <a:solidFill>
                  <a:srgbClr val="444444"/>
                </a:solidFill>
                <a:effectLst/>
                <a:latin typeface="Lucida Console" panose="020B0609040504020204" pitchFamily="49" charset="0"/>
              </a:rPr>
              <a:t>X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5</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10</a:t>
            </a:r>
            <a:r>
              <a:rPr lang="en-US" altLang="ja-JP" sz="2800" b="0" i="0" dirty="0">
                <a:solidFill>
                  <a:srgbClr val="444444"/>
                </a:solidFill>
                <a:effectLst/>
                <a:latin typeface="Lucida Console" panose="020B0609040504020204" pitchFamily="49" charset="0"/>
              </a:rPr>
              <a:t>), value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"a"</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"b"</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Y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2</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6</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9</a:t>
            </a:r>
            <a:r>
              <a:rPr lang="en-US" altLang="ja-JP" sz="2800" b="0" i="0" dirty="0">
                <a:solidFill>
                  <a:srgbClr val="444444"/>
                </a:solidFill>
                <a:effectLst/>
                <a:latin typeface="Lucida Console" panose="020B0609040504020204" pitchFamily="49" charset="0"/>
              </a:rPr>
              <a:t>))</a:t>
            </a:r>
          </a:p>
          <a:p>
            <a:pPr algn="l"/>
            <a:r>
              <a:rPr lang="en-US" altLang="ja-JP" sz="2800" b="0" i="0" dirty="0" err="1">
                <a:solidFill>
                  <a:srgbClr val="444444"/>
                </a:solidFill>
                <a:effectLst/>
                <a:latin typeface="Lucida Console" panose="020B0609040504020204" pitchFamily="49" charset="0"/>
              </a:rPr>
              <a:t>setkey</a:t>
            </a:r>
            <a:r>
              <a:rPr lang="en-US" altLang="ja-JP" sz="2800" b="0" i="0" dirty="0">
                <a:solidFill>
                  <a:srgbClr val="444444"/>
                </a:solidFill>
                <a:effectLst/>
                <a:latin typeface="Lucida Console" panose="020B0609040504020204" pitchFamily="49" charset="0"/>
              </a:rPr>
              <a:t>(X, time)</a:t>
            </a:r>
          </a:p>
          <a:p>
            <a:pPr algn="l"/>
            <a:r>
              <a:rPr lang="en-US" altLang="ja-JP" sz="2800" b="1" i="0" dirty="0">
                <a:solidFill>
                  <a:schemeClr val="tx2">
                    <a:lumMod val="50000"/>
                  </a:schemeClr>
                </a:solidFill>
                <a:effectLst/>
                <a:latin typeface="Lucida Console" panose="020B0609040504020204" pitchFamily="49" charset="0"/>
              </a:rPr>
              <a:t># Nearest previous (time &lt; y)</a:t>
            </a:r>
          </a:p>
          <a:p>
            <a:pPr algn="l"/>
            <a:r>
              <a:rPr lang="en-US" altLang="ja-JP" sz="2800" b="0" i="0" dirty="0" err="1">
                <a:solidFill>
                  <a:srgbClr val="444444"/>
                </a:solidFill>
                <a:effectLst/>
                <a:latin typeface="Lucida Console" panose="020B0609040504020204" pitchFamily="49" charset="0"/>
              </a:rPr>
              <a:t>prev</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X[Y, on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.(time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time), </a:t>
            </a:r>
            <a:r>
              <a:rPr lang="en-US" altLang="ja-JP" sz="2800" b="0" i="0" dirty="0" err="1">
                <a:solidFill>
                  <a:srgbClr val="444444"/>
                </a:solidFill>
                <a:effectLst/>
                <a:latin typeface="Lucida Console" panose="020B0609040504020204" pitchFamily="49" charset="0"/>
              </a:rPr>
              <a:t>mult</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"last"</a:t>
            </a:r>
            <a:r>
              <a:rPr lang="en-US" altLang="ja-JP" sz="2800" b="0" i="0" dirty="0">
                <a:solidFill>
                  <a:srgbClr val="444444"/>
                </a:solidFill>
                <a:effectLst/>
                <a:latin typeface="Lucida Console" panose="020B0609040504020204" pitchFamily="49" charset="0"/>
              </a:rPr>
              <a:t>]</a:t>
            </a:r>
          </a:p>
        </p:txBody>
      </p:sp>
      <p:pic>
        <p:nvPicPr>
          <p:cNvPr id="6" name="図 5">
            <a:extLst>
              <a:ext uri="{FF2B5EF4-FFF2-40B4-BE49-F238E27FC236}">
                <a16:creationId xmlns:a16="http://schemas.microsoft.com/office/drawing/2014/main" id="{7E2A7EFD-5310-EC43-5FD0-5C67CE35B95F}"/>
              </a:ext>
            </a:extLst>
          </p:cNvPr>
          <p:cNvPicPr>
            <a:picLocks noChangeAspect="1"/>
          </p:cNvPicPr>
          <p:nvPr/>
        </p:nvPicPr>
        <p:blipFill>
          <a:blip r:embed="rId3"/>
          <a:stretch>
            <a:fillRect/>
          </a:stretch>
        </p:blipFill>
        <p:spPr>
          <a:xfrm>
            <a:off x="404642" y="4762500"/>
            <a:ext cx="3309861" cy="1941611"/>
          </a:xfrm>
          <a:prstGeom prst="rect">
            <a:avLst/>
          </a:prstGeom>
          <a:ln>
            <a:solidFill>
              <a:schemeClr val="accent1">
                <a:shade val="15000"/>
              </a:schemeClr>
            </a:solidFill>
          </a:ln>
        </p:spPr>
      </p:pic>
      <p:pic>
        <p:nvPicPr>
          <p:cNvPr id="8" name="図 7">
            <a:extLst>
              <a:ext uri="{FF2B5EF4-FFF2-40B4-BE49-F238E27FC236}">
                <a16:creationId xmlns:a16="http://schemas.microsoft.com/office/drawing/2014/main" id="{984DF1AD-822B-32D0-22F5-8EFFF648EE1F}"/>
              </a:ext>
            </a:extLst>
          </p:cNvPr>
          <p:cNvPicPr>
            <a:picLocks noChangeAspect="1"/>
          </p:cNvPicPr>
          <p:nvPr/>
        </p:nvPicPr>
        <p:blipFill>
          <a:blip r:embed="rId4"/>
          <a:stretch>
            <a:fillRect/>
          </a:stretch>
        </p:blipFill>
        <p:spPr>
          <a:xfrm>
            <a:off x="4100399" y="4762500"/>
            <a:ext cx="2452801" cy="2148015"/>
          </a:xfrm>
          <a:prstGeom prst="rect">
            <a:avLst/>
          </a:prstGeom>
          <a:ln>
            <a:solidFill>
              <a:schemeClr val="accent1">
                <a:shade val="15000"/>
              </a:schemeClr>
            </a:solidFill>
          </a:ln>
        </p:spPr>
      </p:pic>
      <p:pic>
        <p:nvPicPr>
          <p:cNvPr id="12" name="図 11">
            <a:extLst>
              <a:ext uri="{FF2B5EF4-FFF2-40B4-BE49-F238E27FC236}">
                <a16:creationId xmlns:a16="http://schemas.microsoft.com/office/drawing/2014/main" id="{F93BFBC2-AEB9-041D-4150-8DEC4DD71D7E}"/>
              </a:ext>
            </a:extLst>
          </p:cNvPr>
          <p:cNvPicPr>
            <a:picLocks noChangeAspect="1"/>
          </p:cNvPicPr>
          <p:nvPr/>
        </p:nvPicPr>
        <p:blipFill>
          <a:blip r:embed="rId5"/>
          <a:stretch>
            <a:fillRect/>
          </a:stretch>
        </p:blipFill>
        <p:spPr>
          <a:xfrm>
            <a:off x="8975554" y="4807362"/>
            <a:ext cx="4075255" cy="2441982"/>
          </a:xfrm>
          <a:prstGeom prst="rect">
            <a:avLst/>
          </a:prstGeom>
          <a:ln>
            <a:solidFill>
              <a:schemeClr val="accent1">
                <a:shade val="15000"/>
              </a:schemeClr>
            </a:solidFill>
          </a:ln>
        </p:spPr>
      </p:pic>
      <p:sp>
        <p:nvSpPr>
          <p:cNvPr id="15" name="矢印: 右 14">
            <a:extLst>
              <a:ext uri="{FF2B5EF4-FFF2-40B4-BE49-F238E27FC236}">
                <a16:creationId xmlns:a16="http://schemas.microsoft.com/office/drawing/2014/main" id="{96A92336-C069-49CF-041E-3AF54F70B669}"/>
              </a:ext>
            </a:extLst>
          </p:cNvPr>
          <p:cNvSpPr/>
          <p:nvPr/>
        </p:nvSpPr>
        <p:spPr>
          <a:xfrm>
            <a:off x="7202487" y="5359400"/>
            <a:ext cx="1014413"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A6818466-71A1-550C-E79B-5EE6E3919770}"/>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Non-</a:t>
            </a:r>
            <a:r>
              <a:rPr kumimoji="1" lang="en-US" altLang="ja-JP" b="0" dirty="0" err="1">
                <a:solidFill>
                  <a:schemeClr val="accent5"/>
                </a:solidFill>
              </a:rPr>
              <a:t>equi</a:t>
            </a:r>
            <a:r>
              <a:rPr kumimoji="1" lang="en-US" altLang="ja-JP" b="0" dirty="0">
                <a:solidFill>
                  <a:schemeClr val="accent5"/>
                </a:solidFill>
              </a:rPr>
              <a:t>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8811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C7901-B5DB-DD8C-CCDB-081B4077ADBB}"/>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18F64A9-F01F-4EDB-69C5-DA52FBDFDB53}"/>
              </a:ext>
            </a:extLst>
          </p:cNvPr>
          <p:cNvSpPr>
            <a:spLocks noGrp="1"/>
          </p:cNvSpPr>
          <p:nvPr>
            <p:ph type="sldNum" sz="quarter" idx="4"/>
          </p:nvPr>
        </p:nvSpPr>
        <p:spPr>
          <a:xfrm>
            <a:off x="12896690" y="7711402"/>
            <a:ext cx="1220187" cy="154940"/>
          </a:xfrm>
        </p:spPr>
        <p:txBody>
          <a:bodyPr/>
          <a:lstStyle/>
          <a:p>
            <a:fld id="{24AEDCA4-7D12-E34A-9125-9C962139F6EA}" type="slidenum">
              <a:rPr kumimoji="1" lang="en-US" altLang="ja-JP" smtClean="0"/>
              <a:pPr/>
              <a:t>5</a:t>
            </a:fld>
            <a:endParaRPr kumimoji="1" lang="en-US" altLang="ja-JP" dirty="0"/>
          </a:p>
        </p:txBody>
      </p:sp>
      <p:sp>
        <p:nvSpPr>
          <p:cNvPr id="7" name="テキスト ボックス 6">
            <a:extLst>
              <a:ext uri="{FF2B5EF4-FFF2-40B4-BE49-F238E27FC236}">
                <a16:creationId xmlns:a16="http://schemas.microsoft.com/office/drawing/2014/main" id="{F20BA071-D8BA-660B-694D-942C8D450616}"/>
              </a:ext>
            </a:extLst>
          </p:cNvPr>
          <p:cNvSpPr txBox="1"/>
          <p:nvPr/>
        </p:nvSpPr>
        <p:spPr>
          <a:xfrm>
            <a:off x="348915" y="1582341"/>
            <a:ext cx="13767961" cy="4524315"/>
          </a:xfrm>
          <a:prstGeom prst="rect">
            <a:avLst/>
          </a:prstGeom>
          <a:noFill/>
        </p:spPr>
        <p:txBody>
          <a:bodyPr wrap="square">
            <a:spAutoFit/>
          </a:bodyPr>
          <a:lstStyle/>
          <a:p>
            <a:r>
              <a:rPr lang="ja-JP" altLang="en-US" sz="2400" dirty="0"/>
              <a:t>In clinical trial data handling, data merging is arguably the most frequently used operation.</a:t>
            </a:r>
            <a:endParaRPr lang="en-US" altLang="ja-JP" sz="2400" dirty="0"/>
          </a:p>
          <a:p>
            <a:endParaRPr lang="en-US" altLang="ja-JP" sz="2400" dirty="0"/>
          </a:p>
          <a:p>
            <a:r>
              <a:rPr lang="ja-JP" altLang="en-US" sz="2400" dirty="0"/>
              <a:t>Especially in the derivation of SDTM and ADaM datasets, programmers often perform left joins using uniquely identifying keys such as USUBJID, SUBJID, VISIT, or TESTCD.However, few programmers take the time to re-examine what “joining” really means.</a:t>
            </a:r>
            <a:endParaRPr lang="en-US" altLang="ja-JP" sz="2400" dirty="0"/>
          </a:p>
          <a:p>
            <a:endParaRPr lang="en-US" altLang="ja-JP" sz="2400" dirty="0"/>
          </a:p>
          <a:p>
            <a:r>
              <a:rPr lang="ja-JP" altLang="en-US" sz="2400" dirty="0"/>
              <a:t>There are multiple ways to perform a join, each based on a different conceptual foundation. Moreover, the behavior of merge in SAS differs significantly from that in R, which often leads to confusion for programmers </a:t>
            </a:r>
            <a:r>
              <a:rPr lang="en-US" altLang="ja-JP" sz="2400" dirty="0" err="1"/>
              <a:t>swiching</a:t>
            </a:r>
            <a:r>
              <a:rPr lang="ja-JP" altLang="en-US" sz="2400" dirty="0"/>
              <a:t> from SAS to R.</a:t>
            </a:r>
            <a:endParaRPr lang="en-US" altLang="ja-JP" sz="2400" dirty="0"/>
          </a:p>
          <a:p>
            <a:endParaRPr lang="en-US" altLang="ja-JP" sz="2400" dirty="0"/>
          </a:p>
          <a:p>
            <a:r>
              <a:rPr lang="ja-JP" altLang="en-US" sz="2400" dirty="0"/>
              <a:t>Since misunderstanding how joins work can easily lead to unintended data errors, this presentation aims to take a deep and careful look at data joins from both a conceptual and practical perspective.</a:t>
            </a:r>
          </a:p>
        </p:txBody>
      </p:sp>
      <p:sp>
        <p:nvSpPr>
          <p:cNvPr id="8" name="テキスト ボックス 7">
            <a:extLst>
              <a:ext uri="{FF2B5EF4-FFF2-40B4-BE49-F238E27FC236}">
                <a16:creationId xmlns:a16="http://schemas.microsoft.com/office/drawing/2014/main" id="{540053D1-C420-89E4-0008-E700C87D86C2}"/>
              </a:ext>
            </a:extLst>
          </p:cNvPr>
          <p:cNvSpPr txBox="1"/>
          <p:nvPr/>
        </p:nvSpPr>
        <p:spPr>
          <a:xfrm>
            <a:off x="348916" y="128098"/>
            <a:ext cx="7210926" cy="707886"/>
          </a:xfrm>
          <a:prstGeom prst="rect">
            <a:avLst/>
          </a:prstGeom>
          <a:noFill/>
        </p:spPr>
        <p:txBody>
          <a:bodyPr wrap="square">
            <a:spAutoFit/>
          </a:bodyPr>
          <a:lstStyle/>
          <a:p>
            <a:r>
              <a:rPr lang="en-US" altLang="ja-JP" sz="4000" dirty="0"/>
              <a:t>Instruction</a:t>
            </a:r>
            <a:endParaRPr lang="ja-JP" altLang="en-US" sz="4000" dirty="0"/>
          </a:p>
        </p:txBody>
      </p:sp>
      <p:pic>
        <p:nvPicPr>
          <p:cNvPr id="10" name="図 9">
            <a:extLst>
              <a:ext uri="{FF2B5EF4-FFF2-40B4-BE49-F238E27FC236}">
                <a16:creationId xmlns:a16="http://schemas.microsoft.com/office/drawing/2014/main" id="{37A78DB5-14C5-3744-BE5E-F8411301BA0A}"/>
              </a:ext>
            </a:extLst>
          </p:cNvPr>
          <p:cNvPicPr>
            <a:picLocks noChangeAspect="1"/>
          </p:cNvPicPr>
          <p:nvPr/>
        </p:nvPicPr>
        <p:blipFill>
          <a:blip r:embed="rId3"/>
          <a:stretch>
            <a:fillRect/>
          </a:stretch>
        </p:blipFill>
        <p:spPr>
          <a:xfrm>
            <a:off x="10669355" y="6261596"/>
            <a:ext cx="2598102" cy="1614042"/>
          </a:xfrm>
          <a:prstGeom prst="rect">
            <a:avLst/>
          </a:prstGeom>
        </p:spPr>
      </p:pic>
    </p:spTree>
    <p:extLst>
      <p:ext uri="{BB962C8B-B14F-4D97-AF65-F5344CB8AC3E}">
        <p14:creationId xmlns:p14="http://schemas.microsoft.com/office/powerpoint/2010/main" val="1482690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962BAB4-19AF-C98E-EA89-A4DA2A2FFDF3}"/>
              </a:ext>
            </a:extLst>
          </p:cNvPr>
          <p:cNvSpPr>
            <a:spLocks noGrp="1"/>
          </p:cNvSpPr>
          <p:nvPr>
            <p:ph type="sldNum" sz="quarter" idx="4"/>
          </p:nvPr>
        </p:nvSpPr>
        <p:spPr/>
        <p:txBody>
          <a:bodyPr/>
          <a:lstStyle/>
          <a:p>
            <a:fld id="{53EB70E3-6BB6-D846-AD6B-AC9D0F4B4ED1}" type="slidenum">
              <a:rPr kumimoji="1" lang="en-US" altLang="ja-JP" smtClean="0"/>
              <a:pPr/>
              <a:t>50</a:t>
            </a:fld>
            <a:endParaRPr kumimoji="1" lang="en-US" altLang="ja-JP" dirty="0"/>
          </a:p>
        </p:txBody>
      </p:sp>
      <p:sp>
        <p:nvSpPr>
          <p:cNvPr id="7" name="テキスト ボックス 6">
            <a:extLst>
              <a:ext uri="{FF2B5EF4-FFF2-40B4-BE49-F238E27FC236}">
                <a16:creationId xmlns:a16="http://schemas.microsoft.com/office/drawing/2014/main" id="{89690BB5-00F1-8697-F1DB-67AC789E3218}"/>
              </a:ext>
            </a:extLst>
          </p:cNvPr>
          <p:cNvSpPr txBox="1"/>
          <p:nvPr/>
        </p:nvSpPr>
        <p:spPr>
          <a:xfrm>
            <a:off x="241300" y="1091843"/>
            <a:ext cx="11039612" cy="4524315"/>
          </a:xfrm>
          <a:prstGeom prst="rect">
            <a:avLst/>
          </a:prstGeom>
          <a:noFill/>
        </p:spPr>
        <p:txBody>
          <a:bodyPr wrap="square">
            <a:spAutoFit/>
          </a:bodyPr>
          <a:lstStyle/>
          <a:p>
            <a:pPr algn="l"/>
            <a:r>
              <a:rPr lang="en-US" altLang="ja-JP" i="0" dirty="0">
                <a:solidFill>
                  <a:schemeClr val="tx2">
                    <a:lumMod val="50000"/>
                  </a:schemeClr>
                </a:solidFill>
                <a:effectLst/>
                <a:latin typeface="Lucida Console" panose="020B0609040504020204" pitchFamily="49" charset="0"/>
              </a:rPr>
              <a:t># Non-</a:t>
            </a:r>
            <a:r>
              <a:rPr lang="en-US" altLang="ja-JP" i="0" dirty="0" err="1">
                <a:solidFill>
                  <a:schemeClr val="tx2">
                    <a:lumMod val="50000"/>
                  </a:schemeClr>
                </a:solidFill>
                <a:effectLst/>
                <a:latin typeface="Lucida Console" panose="020B0609040504020204" pitchFamily="49" charset="0"/>
              </a:rPr>
              <a:t>equi</a:t>
            </a:r>
            <a:r>
              <a:rPr lang="en-US" altLang="ja-JP" i="0" dirty="0">
                <a:solidFill>
                  <a:schemeClr val="tx2">
                    <a:lumMod val="50000"/>
                  </a:schemeClr>
                </a:solidFill>
                <a:effectLst/>
                <a:latin typeface="Lucida Console" panose="020B0609040504020204" pitchFamily="49" charset="0"/>
              </a:rPr>
              <a:t> Join</a:t>
            </a:r>
          </a:p>
          <a:p>
            <a:pPr algn="l"/>
            <a:r>
              <a:rPr lang="en-US" altLang="ja-JP" i="0" dirty="0">
                <a:solidFill>
                  <a:schemeClr val="tx2">
                    <a:lumMod val="50000"/>
                  </a:schemeClr>
                </a:solidFill>
                <a:effectLst/>
                <a:latin typeface="Lucida Console" panose="020B0609040504020204" pitchFamily="49" charset="0"/>
              </a:rPr>
              <a:t>#Matching within a +-tolerance band</a:t>
            </a:r>
          </a:p>
          <a:p>
            <a:pPr algn="l"/>
            <a:r>
              <a:rPr lang="en-US" altLang="ja-JP" i="0" dirty="0">
                <a:solidFill>
                  <a:schemeClr val="tx2">
                    <a:lumMod val="50000"/>
                  </a:schemeClr>
                </a:solidFill>
                <a:effectLst/>
                <a:latin typeface="Lucida Console" panose="020B0609040504020204" pitchFamily="49" charset="0"/>
              </a:rPr>
              <a:t>#Use non-</a:t>
            </a:r>
            <a:r>
              <a:rPr lang="en-US" altLang="ja-JP" i="0" dirty="0" err="1">
                <a:solidFill>
                  <a:schemeClr val="tx2">
                    <a:lumMod val="50000"/>
                  </a:schemeClr>
                </a:solidFill>
                <a:effectLst/>
                <a:latin typeface="Lucida Console" panose="020B0609040504020204" pitchFamily="49" charset="0"/>
              </a:rPr>
              <a:t>equi</a:t>
            </a:r>
            <a:r>
              <a:rPr lang="en-US" altLang="ja-JP" i="0" dirty="0">
                <a:solidFill>
                  <a:schemeClr val="tx2">
                    <a:lumMod val="50000"/>
                  </a:schemeClr>
                </a:solidFill>
                <a:effectLst/>
                <a:latin typeface="Lucida Console" panose="020B0609040504020204" pitchFamily="49" charset="0"/>
              </a:rPr>
              <a:t> conditions to find all matches inside [u − </a:t>
            </a:r>
            <a:r>
              <a:rPr lang="en-US" altLang="ja-JP" i="0" dirty="0" err="1">
                <a:solidFill>
                  <a:schemeClr val="tx2">
                    <a:lumMod val="50000"/>
                  </a:schemeClr>
                </a:solidFill>
                <a:effectLst/>
                <a:latin typeface="Lucida Console" panose="020B0609040504020204" pitchFamily="49" charset="0"/>
              </a:rPr>
              <a:t>tol</a:t>
            </a:r>
            <a:r>
              <a:rPr lang="en-US" altLang="ja-JP" i="0" dirty="0">
                <a:solidFill>
                  <a:schemeClr val="tx2">
                    <a:lumMod val="50000"/>
                  </a:schemeClr>
                </a:solidFill>
                <a:effectLst/>
                <a:latin typeface="Lucida Console" panose="020B0609040504020204" pitchFamily="49" charset="0"/>
              </a:rPr>
              <a:t>, u + </a:t>
            </a:r>
            <a:r>
              <a:rPr lang="en-US" altLang="ja-JP" i="0" dirty="0" err="1">
                <a:solidFill>
                  <a:schemeClr val="tx2">
                    <a:lumMod val="50000"/>
                  </a:schemeClr>
                </a:solidFill>
                <a:effectLst/>
                <a:latin typeface="Lucida Console" panose="020B0609040504020204" pitchFamily="49" charset="0"/>
              </a:rPr>
              <a:t>tol</a:t>
            </a:r>
            <a:r>
              <a:rPr lang="en-US" altLang="ja-JP" i="0" dirty="0">
                <a:solidFill>
                  <a:schemeClr val="tx2">
                    <a:lumMod val="50000"/>
                  </a:schemeClr>
                </a:solidFill>
                <a:effectLst/>
                <a:latin typeface="Lucida Console" panose="020B0609040504020204" pitchFamily="49" charset="0"/>
              </a:rPr>
              <a:t>],</a:t>
            </a:r>
          </a:p>
          <a:p>
            <a:pPr algn="l"/>
            <a:r>
              <a:rPr lang="en-US" altLang="ja-JP" i="0" dirty="0">
                <a:solidFill>
                  <a:schemeClr val="tx2">
                    <a:lumMod val="50000"/>
                  </a:schemeClr>
                </a:solidFill>
                <a:effectLst/>
                <a:latin typeface="Lucida Console" panose="020B0609040504020204" pitchFamily="49" charset="0"/>
              </a:rPr>
              <a:t>#then pick the closest one (</a:t>
            </a:r>
            <a:r>
              <a:rPr lang="en-US" altLang="ja-JP" i="0" dirty="0" err="1">
                <a:solidFill>
                  <a:schemeClr val="tx2">
                    <a:lumMod val="50000"/>
                  </a:schemeClr>
                </a:solidFill>
                <a:effectLst/>
                <a:latin typeface="Lucida Console" panose="020B0609040504020204" pitchFamily="49" charset="0"/>
              </a:rPr>
              <a:t>dist</a:t>
            </a:r>
            <a:r>
              <a:rPr lang="en-US" altLang="ja-JP" i="0" dirty="0">
                <a:solidFill>
                  <a:schemeClr val="tx2">
                    <a:lumMod val="50000"/>
                  </a:schemeClr>
                </a:solidFill>
                <a:effectLst/>
                <a:latin typeface="Lucida Console" panose="020B0609040504020204" pitchFamily="49" charset="0"/>
              </a:rPr>
              <a:t> = abs(t − u)).</a:t>
            </a:r>
          </a:p>
          <a:p>
            <a:pPr algn="l"/>
            <a:r>
              <a:rPr lang="en-US" altLang="ja-JP" i="0" dirty="0">
                <a:solidFill>
                  <a:schemeClr val="tx2">
                    <a:lumMod val="50000"/>
                  </a:schemeClr>
                </a:solidFill>
                <a:effectLst/>
                <a:latin typeface="Lucida Console" panose="020B0609040504020204" pitchFamily="49" charset="0"/>
              </a:rPr>
              <a:t># Match within the tolerance band</a:t>
            </a:r>
          </a:p>
          <a:p>
            <a:pPr algn="l"/>
            <a:r>
              <a:rPr lang="en-US" altLang="ja-JP" b="0" i="0" dirty="0">
                <a:solidFill>
                  <a:srgbClr val="444444"/>
                </a:solidFill>
                <a:effectLst/>
                <a:latin typeface="Lucida Console" panose="020B0609040504020204" pitchFamily="49" charset="0"/>
              </a:rPr>
              <a:t>X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(id</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 t</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5</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9</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12</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val</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"B"</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"D"</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Y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(id</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 u</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6</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11</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tol</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3</a:t>
            </a:r>
            <a:r>
              <a:rPr lang="en-US" altLang="ja-JP" b="0" i="0" dirty="0">
                <a:solidFill>
                  <a:srgbClr val="444444"/>
                </a:solidFill>
                <a:effectLst/>
                <a:latin typeface="Lucida Console" panose="020B0609040504020204" pitchFamily="49" charset="0"/>
              </a:rPr>
              <a:t>))</a:t>
            </a:r>
          </a:p>
          <a:p>
            <a:pPr algn="l"/>
            <a:r>
              <a:rPr lang="en-US" altLang="ja-JP" b="0" i="0" dirty="0" err="1">
                <a:solidFill>
                  <a:srgbClr val="444444"/>
                </a:solidFill>
                <a:effectLst/>
                <a:latin typeface="Lucida Console" panose="020B0609040504020204" pitchFamily="49" charset="0"/>
              </a:rPr>
              <a:t>setkey</a:t>
            </a:r>
            <a:r>
              <a:rPr lang="en-US" altLang="ja-JP" b="0" i="0" dirty="0">
                <a:solidFill>
                  <a:srgbClr val="444444"/>
                </a:solidFill>
                <a:effectLst/>
                <a:latin typeface="Lucida Console" panose="020B0609040504020204" pitchFamily="49" charset="0"/>
              </a:rPr>
              <a:t>(X, id, t)</a:t>
            </a:r>
          </a:p>
          <a:p>
            <a:pPr algn="l"/>
            <a:r>
              <a:rPr lang="en-US" altLang="ja-JP" i="0" dirty="0">
                <a:solidFill>
                  <a:schemeClr val="tx2">
                    <a:lumMod val="50000"/>
                  </a:schemeClr>
                </a:solidFill>
                <a:effectLst/>
                <a:latin typeface="Lucida Console" panose="020B0609040504020204" pitchFamily="49" charset="0"/>
              </a:rPr>
              <a:t># Precompute join columns</a:t>
            </a:r>
          </a:p>
          <a:p>
            <a:pPr algn="l"/>
            <a:r>
              <a:rPr lang="en-US" altLang="ja-JP" b="0" i="0" dirty="0">
                <a:solidFill>
                  <a:srgbClr val="444444"/>
                </a:solidFill>
                <a:effectLst/>
                <a:latin typeface="Lucida Console" panose="020B0609040504020204" pitchFamily="49" charset="0"/>
              </a:rPr>
              <a:t>Y[, lower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u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tol</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Y[, upper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u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tol</a:t>
            </a:r>
            <a:r>
              <a:rPr lang="en-US" altLang="ja-JP" b="0" i="0" dirty="0">
                <a:solidFill>
                  <a:srgbClr val="444444"/>
                </a:solidFill>
                <a:effectLst/>
                <a:latin typeface="Lucida Console" panose="020B0609040504020204" pitchFamily="49" charset="0"/>
              </a:rPr>
              <a:t>]</a:t>
            </a:r>
          </a:p>
          <a:p>
            <a:pPr algn="l"/>
            <a:r>
              <a:rPr lang="en-US" altLang="ja-JP" b="0" i="0" dirty="0">
                <a:solidFill>
                  <a:schemeClr val="tx2">
                    <a:lumMod val="50000"/>
                  </a:schemeClr>
                </a:solidFill>
                <a:effectLst/>
                <a:latin typeface="Lucida Console" panose="020B0609040504020204" pitchFamily="49" charset="0"/>
              </a:rPr>
              <a:t># Now perform the join safely</a:t>
            </a:r>
          </a:p>
          <a:p>
            <a:pPr algn="l"/>
            <a:r>
              <a:rPr lang="en-US" altLang="ja-JP" b="0" i="0" dirty="0">
                <a:solidFill>
                  <a:srgbClr val="444444"/>
                </a:solidFill>
                <a:effectLst/>
                <a:latin typeface="Lucida Console" panose="020B0609040504020204" pitchFamily="49" charset="0"/>
              </a:rPr>
              <a:t>hits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X[Y, on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.(id, t </a:t>
            </a:r>
            <a:r>
              <a:rPr lang="en-US" altLang="ja-JP" b="0" i="0" dirty="0">
                <a:solidFill>
                  <a:srgbClr val="AB5656"/>
                </a:solidFill>
                <a:effectLst/>
                <a:latin typeface="Lucida Console" panose="020B0609040504020204" pitchFamily="49" charset="0"/>
              </a:rPr>
              <a:t>&gt;=</a:t>
            </a:r>
            <a:r>
              <a:rPr lang="en-US" altLang="ja-JP" b="0" i="0" dirty="0">
                <a:solidFill>
                  <a:srgbClr val="444444"/>
                </a:solidFill>
                <a:effectLst/>
                <a:latin typeface="Lucida Console" panose="020B0609040504020204" pitchFamily="49" charset="0"/>
              </a:rPr>
              <a:t> lower, 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upper),</a:t>
            </a:r>
          </a:p>
          <a:p>
            <a:pPr algn="l"/>
            <a:r>
              <a:rPr lang="en-US" altLang="ja-JP" b="0" i="0" dirty="0" err="1">
                <a:solidFill>
                  <a:srgbClr val="444444"/>
                </a:solidFill>
                <a:effectLst/>
                <a:latin typeface="Lucida Console" panose="020B0609040504020204" pitchFamily="49" charset="0"/>
              </a:rPr>
              <a:t>nomatch</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0</a:t>
            </a:r>
            <a:r>
              <a:rPr lang="en-US" altLang="ja-JP" b="0" i="0" dirty="0">
                <a:solidFill>
                  <a:srgbClr val="444444"/>
                </a:solidFill>
                <a:effectLst/>
                <a:latin typeface="Lucida Console" panose="020B0609040504020204" pitchFamily="49" charset="0"/>
              </a:rPr>
              <a:t>,.(id, u, </a:t>
            </a:r>
            <a:r>
              <a:rPr lang="en-US" altLang="ja-JP" b="0" i="0" dirty="0" err="1">
                <a:solidFill>
                  <a:srgbClr val="444444"/>
                </a:solidFill>
                <a:effectLst/>
                <a:latin typeface="Lucida Console" panose="020B0609040504020204" pitchFamily="49" charset="0"/>
              </a:rPr>
              <a:t>tol</a:t>
            </a:r>
            <a:r>
              <a:rPr lang="en-US" altLang="ja-JP" b="0" i="0" dirty="0">
                <a:solidFill>
                  <a:srgbClr val="444444"/>
                </a:solidFill>
                <a:effectLst/>
                <a:latin typeface="Lucida Console" panose="020B0609040504020204" pitchFamily="49" charset="0"/>
              </a:rPr>
              <a:t>, t, </a:t>
            </a:r>
            <a:r>
              <a:rPr lang="en-US" altLang="ja-JP" b="0" i="0" dirty="0" err="1">
                <a:solidFill>
                  <a:srgbClr val="444444"/>
                </a:solidFill>
                <a:effectLst/>
                <a:latin typeface="Lucida Console" panose="020B0609040504020204" pitchFamily="49" charset="0"/>
              </a:rPr>
              <a:t>val</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dist</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abs</a:t>
            </a:r>
            <a:r>
              <a:rPr lang="en-US" altLang="ja-JP" b="0" i="0" dirty="0">
                <a:solidFill>
                  <a:srgbClr val="444444"/>
                </a:solidFill>
                <a:effectLst/>
                <a:latin typeface="Lucida Console" panose="020B0609040504020204" pitchFamily="49" charset="0"/>
              </a:rPr>
              <a:t>(t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u))]</a:t>
            </a:r>
          </a:p>
          <a:p>
            <a:pPr algn="l"/>
            <a:r>
              <a:rPr lang="en-US" altLang="ja-JP" b="0" i="0" dirty="0">
                <a:solidFill>
                  <a:schemeClr val="tx2">
                    <a:lumMod val="50000"/>
                  </a:schemeClr>
                </a:solidFill>
                <a:effectLst/>
                <a:latin typeface="Lucida Console" panose="020B0609040504020204" pitchFamily="49" charset="0"/>
              </a:rPr>
              <a:t># Keep only the closest match per (</a:t>
            </a:r>
            <a:r>
              <a:rPr lang="en-US" altLang="ja-JP" b="0" i="0" dirty="0" err="1">
                <a:solidFill>
                  <a:schemeClr val="tx2">
                    <a:lumMod val="50000"/>
                  </a:schemeClr>
                </a:solidFill>
                <a:effectLst/>
                <a:latin typeface="Lucida Console" panose="020B0609040504020204" pitchFamily="49" charset="0"/>
              </a:rPr>
              <a:t>id,u</a:t>
            </a:r>
            <a:r>
              <a:rPr lang="en-US" altLang="ja-JP" b="0" i="0" dirty="0">
                <a:solidFill>
                  <a:schemeClr val="tx2">
                    <a:lumMod val="50000"/>
                  </a:schemeClr>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nearest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hits[order(id, u, </a:t>
            </a:r>
            <a:r>
              <a:rPr lang="en-US" altLang="ja-JP" b="0" i="0" dirty="0" err="1">
                <a:solidFill>
                  <a:srgbClr val="444444"/>
                </a:solidFill>
                <a:effectLst/>
                <a:latin typeface="Lucida Console" panose="020B0609040504020204" pitchFamily="49" charset="0"/>
              </a:rPr>
              <a:t>dist</a:t>
            </a:r>
            <a:r>
              <a:rPr lang="en-US" altLang="ja-JP" b="0" i="0" dirty="0">
                <a:solidFill>
                  <a:srgbClr val="444444"/>
                </a:solidFill>
                <a:effectLst/>
                <a:latin typeface="Lucida Console" panose="020B0609040504020204" pitchFamily="49" charset="0"/>
              </a:rPr>
              <a:t>)][, .SD[</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 by</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.(id, u)]</a:t>
            </a:r>
          </a:p>
        </p:txBody>
      </p:sp>
      <p:pic>
        <p:nvPicPr>
          <p:cNvPr id="9" name="図 8">
            <a:extLst>
              <a:ext uri="{FF2B5EF4-FFF2-40B4-BE49-F238E27FC236}">
                <a16:creationId xmlns:a16="http://schemas.microsoft.com/office/drawing/2014/main" id="{67118184-A101-124C-6354-2A148669CC79}"/>
              </a:ext>
            </a:extLst>
          </p:cNvPr>
          <p:cNvPicPr>
            <a:picLocks noChangeAspect="1"/>
          </p:cNvPicPr>
          <p:nvPr/>
        </p:nvPicPr>
        <p:blipFill>
          <a:blip r:embed="rId3"/>
          <a:stretch>
            <a:fillRect/>
          </a:stretch>
        </p:blipFill>
        <p:spPr>
          <a:xfrm>
            <a:off x="241300" y="5616158"/>
            <a:ext cx="3632867" cy="19352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15000"/>
              </a:schemeClr>
            </a:solidFill>
          </a:ln>
        </p:spPr>
      </p:pic>
      <p:pic>
        <p:nvPicPr>
          <p:cNvPr id="11" name="図 10">
            <a:extLst>
              <a:ext uri="{FF2B5EF4-FFF2-40B4-BE49-F238E27FC236}">
                <a16:creationId xmlns:a16="http://schemas.microsoft.com/office/drawing/2014/main" id="{EDB9A881-15E0-77C7-8CA5-8AAF3D98DCE2}"/>
              </a:ext>
            </a:extLst>
          </p:cNvPr>
          <p:cNvPicPr>
            <a:picLocks noChangeAspect="1"/>
          </p:cNvPicPr>
          <p:nvPr/>
        </p:nvPicPr>
        <p:blipFill>
          <a:blip r:embed="rId4"/>
          <a:stretch>
            <a:fillRect/>
          </a:stretch>
        </p:blipFill>
        <p:spPr>
          <a:xfrm>
            <a:off x="4203551" y="5567203"/>
            <a:ext cx="3115110" cy="1419423"/>
          </a:xfrm>
          <a:prstGeom prst="rect">
            <a:avLst/>
          </a:prstGeom>
          <a:ln>
            <a:solidFill>
              <a:schemeClr val="accent1">
                <a:shade val="15000"/>
              </a:schemeClr>
            </a:solidFill>
          </a:ln>
        </p:spPr>
      </p:pic>
      <p:sp>
        <p:nvSpPr>
          <p:cNvPr id="12" name="矢印: 右 11">
            <a:extLst>
              <a:ext uri="{FF2B5EF4-FFF2-40B4-BE49-F238E27FC236}">
                <a16:creationId xmlns:a16="http://schemas.microsoft.com/office/drawing/2014/main" id="{E804A38F-C1C9-735C-296C-8E094A9F3C86}"/>
              </a:ext>
            </a:extLst>
          </p:cNvPr>
          <p:cNvSpPr/>
          <p:nvPr/>
        </p:nvSpPr>
        <p:spPr>
          <a:xfrm rot="20311125">
            <a:off x="7430018" y="5871057"/>
            <a:ext cx="8128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2FB3C466-6D81-E932-72E1-72ACFBE28C43}"/>
              </a:ext>
            </a:extLst>
          </p:cNvPr>
          <p:cNvPicPr>
            <a:picLocks noChangeAspect="1"/>
          </p:cNvPicPr>
          <p:nvPr/>
        </p:nvPicPr>
        <p:blipFill>
          <a:blip r:embed="rId5"/>
          <a:stretch>
            <a:fillRect/>
          </a:stretch>
        </p:blipFill>
        <p:spPr>
          <a:xfrm>
            <a:off x="8476456" y="3758524"/>
            <a:ext cx="5687219" cy="1857634"/>
          </a:xfrm>
          <a:prstGeom prst="rect">
            <a:avLst/>
          </a:prstGeom>
          <a:ln>
            <a:solidFill>
              <a:schemeClr val="accent1">
                <a:shade val="15000"/>
              </a:schemeClr>
            </a:solidFill>
          </a:ln>
        </p:spPr>
      </p:pic>
      <p:sp>
        <p:nvSpPr>
          <p:cNvPr id="15" name="矢印: 下 14">
            <a:extLst>
              <a:ext uri="{FF2B5EF4-FFF2-40B4-BE49-F238E27FC236}">
                <a16:creationId xmlns:a16="http://schemas.microsoft.com/office/drawing/2014/main" id="{B561EF85-9154-A281-4D75-7DE124A0C946}"/>
              </a:ext>
            </a:extLst>
          </p:cNvPr>
          <p:cNvSpPr/>
          <p:nvPr/>
        </p:nvSpPr>
        <p:spPr>
          <a:xfrm>
            <a:off x="11023600" y="5742524"/>
            <a:ext cx="596900" cy="4677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690CDA6-A413-97FE-5D3E-C248F8D97BB6}"/>
              </a:ext>
            </a:extLst>
          </p:cNvPr>
          <p:cNvPicPr>
            <a:picLocks noChangeAspect="1"/>
          </p:cNvPicPr>
          <p:nvPr/>
        </p:nvPicPr>
        <p:blipFill>
          <a:blip r:embed="rId6"/>
          <a:stretch>
            <a:fillRect/>
          </a:stretch>
        </p:blipFill>
        <p:spPr>
          <a:xfrm>
            <a:off x="8732619" y="6392774"/>
            <a:ext cx="5096586" cy="1371791"/>
          </a:xfrm>
          <a:prstGeom prst="rect">
            <a:avLst/>
          </a:prstGeom>
          <a:ln>
            <a:solidFill>
              <a:schemeClr val="accent1">
                <a:shade val="15000"/>
              </a:schemeClr>
            </a:solidFill>
          </a:ln>
        </p:spPr>
      </p:pic>
      <p:sp>
        <p:nvSpPr>
          <p:cNvPr id="18" name="タイトル 1">
            <a:extLst>
              <a:ext uri="{FF2B5EF4-FFF2-40B4-BE49-F238E27FC236}">
                <a16:creationId xmlns:a16="http://schemas.microsoft.com/office/drawing/2014/main" id="{31EFF60E-665D-09BB-A0B6-97BA104413B0}"/>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Non-</a:t>
            </a:r>
            <a:r>
              <a:rPr kumimoji="1" lang="en-US" altLang="ja-JP" b="0" dirty="0" err="1">
                <a:solidFill>
                  <a:schemeClr val="accent5"/>
                </a:solidFill>
              </a:rPr>
              <a:t>equi</a:t>
            </a:r>
            <a:r>
              <a:rPr kumimoji="1" lang="en-US" altLang="ja-JP" b="0" dirty="0">
                <a:solidFill>
                  <a:schemeClr val="accent5"/>
                </a:solidFill>
              </a:rPr>
              <a:t>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188567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7A4EEE1-477F-6246-5EDA-D3BCE2D8CD2B}"/>
              </a:ext>
            </a:extLst>
          </p:cNvPr>
          <p:cNvSpPr>
            <a:spLocks noGrp="1"/>
          </p:cNvSpPr>
          <p:nvPr>
            <p:ph type="sldNum" sz="quarter" idx="4"/>
          </p:nvPr>
        </p:nvSpPr>
        <p:spPr/>
        <p:txBody>
          <a:bodyPr/>
          <a:lstStyle/>
          <a:p>
            <a:fld id="{53EB70E3-6BB6-D846-AD6B-AC9D0F4B4ED1}" type="slidenum">
              <a:rPr kumimoji="1" lang="en-US" altLang="ja-JP" smtClean="0"/>
              <a:pPr/>
              <a:t>51</a:t>
            </a:fld>
            <a:endParaRPr kumimoji="1" lang="en-US" altLang="ja-JP" dirty="0"/>
          </a:p>
        </p:txBody>
      </p:sp>
      <p:graphicFrame>
        <p:nvGraphicFramePr>
          <p:cNvPr id="7" name="表 6">
            <a:extLst>
              <a:ext uri="{FF2B5EF4-FFF2-40B4-BE49-F238E27FC236}">
                <a16:creationId xmlns:a16="http://schemas.microsoft.com/office/drawing/2014/main" id="{FDB0926A-C252-4054-B664-4D3779F609C5}"/>
              </a:ext>
            </a:extLst>
          </p:cNvPr>
          <p:cNvGraphicFramePr>
            <a:graphicFrameLocks noGrp="1"/>
          </p:cNvGraphicFramePr>
          <p:nvPr>
            <p:extLst>
              <p:ext uri="{D42A27DB-BD31-4B8C-83A1-F6EECF244321}">
                <p14:modId xmlns:p14="http://schemas.microsoft.com/office/powerpoint/2010/main" val="49567359"/>
              </p:ext>
            </p:extLst>
          </p:nvPr>
        </p:nvGraphicFramePr>
        <p:xfrm>
          <a:off x="241828" y="1358900"/>
          <a:ext cx="13677372" cy="5930900"/>
        </p:xfrm>
        <a:graphic>
          <a:graphicData uri="http://schemas.openxmlformats.org/drawingml/2006/table">
            <a:tbl>
              <a:tblPr firstRow="1" bandRow="1">
                <a:tableStyleId>{5C22544A-7EE6-4342-B048-85BDC9FD1C3A}</a:tableStyleId>
              </a:tblPr>
              <a:tblGrid>
                <a:gridCol w="4559124">
                  <a:extLst>
                    <a:ext uri="{9D8B030D-6E8A-4147-A177-3AD203B41FA5}">
                      <a16:colId xmlns:a16="http://schemas.microsoft.com/office/drawing/2014/main" val="2600520555"/>
                    </a:ext>
                  </a:extLst>
                </a:gridCol>
                <a:gridCol w="4559124">
                  <a:extLst>
                    <a:ext uri="{9D8B030D-6E8A-4147-A177-3AD203B41FA5}">
                      <a16:colId xmlns:a16="http://schemas.microsoft.com/office/drawing/2014/main" val="3493290993"/>
                    </a:ext>
                  </a:extLst>
                </a:gridCol>
                <a:gridCol w="4559124">
                  <a:extLst>
                    <a:ext uri="{9D8B030D-6E8A-4147-A177-3AD203B41FA5}">
                      <a16:colId xmlns:a16="http://schemas.microsoft.com/office/drawing/2014/main" val="1563894623"/>
                    </a:ext>
                  </a:extLst>
                </a:gridCol>
              </a:tblGrid>
              <a:tr h="665317">
                <a:tc>
                  <a:txBody>
                    <a:bodyPr/>
                    <a:lstStyle/>
                    <a:p>
                      <a:pPr algn="ctr" fontAlgn="ctr">
                        <a:buNone/>
                      </a:pPr>
                      <a:r>
                        <a:rPr lang="en-US" sz="2800" b="1" i="0" u="none" strike="noStrike" dirty="0">
                          <a:solidFill>
                            <a:schemeClr val="bg1"/>
                          </a:solidFill>
                          <a:effectLst/>
                          <a:latin typeface="Times New Roman" panose="02020603050405020304" pitchFamily="18" charset="0"/>
                          <a:ea typeface="游ゴシック" panose="020B0400000000000000" pitchFamily="50" charset="-128"/>
                        </a:rPr>
                        <a:t>Aspect</a:t>
                      </a:r>
                    </a:p>
                  </a:txBody>
                  <a:tcPr marL="6350" marR="6350" marT="6350" marB="0" anchor="ctr"/>
                </a:tc>
                <a:tc>
                  <a:txBody>
                    <a:bodyPr/>
                    <a:lstStyle/>
                    <a:p>
                      <a:pPr algn="ctr" fontAlgn="ctr">
                        <a:buNone/>
                      </a:pP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dplyr</a:t>
                      </a:r>
                      <a:r>
                        <a:rPr lang="en-US" sz="2800" b="1" i="0" u="none" strike="noStrike" dirty="0">
                          <a:solidFill>
                            <a:schemeClr val="bg1"/>
                          </a:solidFill>
                          <a:effectLst/>
                          <a:latin typeface="Times New Roman" panose="02020603050405020304" pitchFamily="18" charset="0"/>
                          <a:ea typeface="游ゴシック" panose="020B0400000000000000" pitchFamily="50" charset="-128"/>
                        </a:rPr>
                        <a:t>::</a:t>
                      </a: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inner_join</a:t>
                      </a:r>
                      <a:endParaRPr lang="en-US" sz="2800" b="1" i="0" u="none" strike="noStrike" dirty="0">
                        <a:solidFill>
                          <a:schemeClr val="bg1"/>
                        </a:solidFill>
                        <a:effectLst/>
                        <a:latin typeface="Times New Roman" panose="02020603050405020304" pitchFamily="18" charset="0"/>
                        <a:ea typeface="游ゴシック" panose="020B0400000000000000" pitchFamily="50" charset="-128"/>
                      </a:endParaRPr>
                    </a:p>
                  </a:txBody>
                  <a:tcPr marL="6350" marR="6350" marT="6350" marB="0" anchor="ctr"/>
                </a:tc>
                <a:tc>
                  <a:txBody>
                    <a:bodyPr/>
                    <a:lstStyle/>
                    <a:p>
                      <a:pPr algn="ctr" fontAlgn="ctr">
                        <a:buNone/>
                      </a:pP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data.table</a:t>
                      </a:r>
                      <a:r>
                        <a:rPr lang="en-US" sz="2800" b="1" i="0" u="none" strike="noStrike" dirty="0">
                          <a:solidFill>
                            <a:schemeClr val="bg1"/>
                          </a:solidFill>
                          <a:effectLst/>
                          <a:latin typeface="Times New Roman" panose="02020603050405020304" pitchFamily="18" charset="0"/>
                          <a:ea typeface="游ゴシック" panose="020B0400000000000000" pitchFamily="50" charset="-128"/>
                        </a:rPr>
                        <a:t> [</a:t>
                      </a: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i</a:t>
                      </a:r>
                      <a:r>
                        <a:rPr lang="en-US" sz="2800" b="1" i="0" u="none" strike="noStrike" dirty="0">
                          <a:solidFill>
                            <a:schemeClr val="bg1"/>
                          </a:solidFill>
                          <a:effectLst/>
                          <a:latin typeface="Times New Roman" panose="02020603050405020304" pitchFamily="18" charset="0"/>
                          <a:ea typeface="游ゴシック" panose="020B0400000000000000" pitchFamily="50" charset="-128"/>
                        </a:rPr>
                        <a:t>, on=]</a:t>
                      </a:r>
                    </a:p>
                  </a:txBody>
                  <a:tcPr marL="6350" marR="6350" marT="6350" marB="0" anchor="ctr"/>
                </a:tc>
                <a:extLst>
                  <a:ext uri="{0D108BD9-81ED-4DB2-BD59-A6C34878D82A}">
                    <a16:rowId xmlns:a16="http://schemas.microsoft.com/office/drawing/2014/main" val="2156129771"/>
                  </a:ext>
                </a:extLst>
              </a:tr>
              <a:tr h="1023121">
                <a:tc>
                  <a:txBody>
                    <a:bodyPr/>
                    <a:lstStyle/>
                    <a:p>
                      <a:pPr algn="l" fontAlgn="ctr">
                        <a:buNone/>
                      </a:pPr>
                      <a:r>
                        <a:rPr lang="en-US" sz="2800" b="1" i="0" u="none" strike="noStrike" dirty="0">
                          <a:solidFill>
                            <a:srgbClr val="000000"/>
                          </a:solidFill>
                          <a:effectLst/>
                          <a:latin typeface="Times New Roman" panose="02020603050405020304" pitchFamily="18" charset="0"/>
                          <a:ea typeface="游ゴシック" panose="020B0400000000000000" pitchFamily="50" charset="-128"/>
                        </a:rPr>
                        <a:t>Conceptual Model</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SQL-like (declarative)</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Hash / index-based (imperative)</a:t>
                      </a:r>
                    </a:p>
                  </a:txBody>
                  <a:tcPr marL="6350" marR="6350" marT="6350" marB="0" anchor="ctr"/>
                </a:tc>
                <a:extLst>
                  <a:ext uri="{0D108BD9-81ED-4DB2-BD59-A6C34878D82A}">
                    <a16:rowId xmlns:a16="http://schemas.microsoft.com/office/drawing/2014/main" val="3297875369"/>
                  </a:ext>
                </a:extLst>
              </a:tr>
              <a:tr h="1023121">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Implementation Algorithm</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Hash-based (implemented in C++) not sorted.</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Hash join or key-based binary search</a:t>
                      </a:r>
                    </a:p>
                  </a:txBody>
                  <a:tcPr marL="6350" marR="6350" marT="6350" marB="0" anchor="ctr"/>
                </a:tc>
                <a:extLst>
                  <a:ext uri="{0D108BD9-81ED-4DB2-BD59-A6C34878D82A}">
                    <a16:rowId xmlns:a16="http://schemas.microsoft.com/office/drawing/2014/main" val="2640642242"/>
                  </a:ext>
                </a:extLst>
              </a:tr>
              <a:tr h="665317">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Execution Environment</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R + C++ (</a:t>
                      </a:r>
                      <a:r>
                        <a:rPr lang="en-US" sz="2800" b="0" i="0" u="none" strike="noStrike" dirty="0" err="1">
                          <a:solidFill>
                            <a:srgbClr val="000000"/>
                          </a:solidFill>
                          <a:effectLst/>
                          <a:latin typeface="Times New Roman" panose="02020603050405020304" pitchFamily="18" charset="0"/>
                          <a:ea typeface="游ゴシック" panose="020B0400000000000000" pitchFamily="50" charset="-128"/>
                        </a:rPr>
                        <a:t>vctrs</a:t>
                      </a: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 </a:t>
                      </a:r>
                      <a:r>
                        <a:rPr lang="en-US" sz="2800" b="0" i="0" u="none" strike="noStrike" dirty="0" err="1">
                          <a:solidFill>
                            <a:srgbClr val="000000"/>
                          </a:solidFill>
                          <a:effectLst/>
                          <a:latin typeface="Times New Roman" panose="02020603050405020304" pitchFamily="18" charset="0"/>
                          <a:ea typeface="游ゴシック" panose="020B0400000000000000" pitchFamily="50" charset="-128"/>
                        </a:rPr>
                        <a:t>dplyr</a:t>
                      </a: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C (datatable.c)</a:t>
                      </a:r>
                    </a:p>
                  </a:txBody>
                  <a:tcPr marL="6350" marR="6350" marT="6350" marB="0" anchor="ctr"/>
                </a:tc>
                <a:extLst>
                  <a:ext uri="{0D108BD9-81ED-4DB2-BD59-A6C34878D82A}">
                    <a16:rowId xmlns:a16="http://schemas.microsoft.com/office/drawing/2014/main" val="1345928002"/>
                  </a:ext>
                </a:extLst>
              </a:tr>
              <a:tr h="1530903">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Key Features</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Readability, strict type consistency, tidyverse integration</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High speed, low memory usage, supports non-</a:t>
                      </a:r>
                      <a:r>
                        <a:rPr lang="en-US" sz="2800" b="0" i="0" u="none" strike="noStrike" dirty="0" err="1">
                          <a:solidFill>
                            <a:srgbClr val="000000"/>
                          </a:solidFill>
                          <a:effectLst/>
                          <a:latin typeface="Times New Roman" panose="02020603050405020304" pitchFamily="18" charset="0"/>
                          <a:ea typeface="游ゴシック" panose="020B0400000000000000" pitchFamily="50" charset="-128"/>
                        </a:rPr>
                        <a:t>equi</a:t>
                      </a: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 joins</a:t>
                      </a:r>
                    </a:p>
                  </a:txBody>
                  <a:tcPr marL="6350" marR="6350" marT="6350" marB="0" anchor="ctr"/>
                </a:tc>
                <a:extLst>
                  <a:ext uri="{0D108BD9-81ED-4DB2-BD59-A6C34878D82A}">
                    <a16:rowId xmlns:a16="http://schemas.microsoft.com/office/drawing/2014/main" val="3863027834"/>
                  </a:ext>
                </a:extLst>
              </a:tr>
              <a:tr h="1023121">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Database Integration</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Translated to SQL via dbplyr</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In-memory only (no direct SQL translation)</a:t>
                      </a:r>
                    </a:p>
                  </a:txBody>
                  <a:tcPr marL="6350" marR="6350" marT="6350" marB="0" anchor="ctr"/>
                </a:tc>
                <a:extLst>
                  <a:ext uri="{0D108BD9-81ED-4DB2-BD59-A6C34878D82A}">
                    <a16:rowId xmlns:a16="http://schemas.microsoft.com/office/drawing/2014/main" val="1427722247"/>
                  </a:ext>
                </a:extLst>
              </a:tr>
            </a:tbl>
          </a:graphicData>
        </a:graphic>
      </p:graphicFrame>
      <p:sp>
        <p:nvSpPr>
          <p:cNvPr id="9" name="タイトル 1">
            <a:extLst>
              <a:ext uri="{FF2B5EF4-FFF2-40B4-BE49-F238E27FC236}">
                <a16:creationId xmlns:a16="http://schemas.microsoft.com/office/drawing/2014/main" id="{22B16318-8DD5-B4EE-1C8F-770115ACD5FD}"/>
              </a:ext>
            </a:extLst>
          </p:cNvPr>
          <p:cNvSpPr>
            <a:spLocks noGrp="1"/>
          </p:cNvSpPr>
          <p:nvPr>
            <p:ph type="title"/>
          </p:nvPr>
        </p:nvSpPr>
        <p:spPr>
          <a:xfrm>
            <a:off x="496887" y="270008"/>
            <a:ext cx="13411200" cy="626110"/>
          </a:xfrm>
        </p:spPr>
        <p:txBody>
          <a:bodyPr lIns="0" tIns="0" rIns="0" bIns="0" anchor="ctr"/>
          <a:lstStyle/>
          <a:p>
            <a:r>
              <a:rPr kumimoji="1" lang="en-US" altLang="ja-JP" b="0" dirty="0" err="1"/>
              <a:t>data.table</a:t>
            </a:r>
            <a:r>
              <a:rPr kumimoji="1" lang="en-US" altLang="ja-JP" b="0" dirty="0"/>
              <a:t> vs. </a:t>
            </a:r>
            <a:r>
              <a:rPr kumimoji="1" lang="en-US" altLang="ja-JP" b="0" dirty="0" err="1"/>
              <a:t>dplyr</a:t>
            </a:r>
            <a:endParaRPr kumimoji="1" lang="ja-JP" altLang="en-US" b="0" dirty="0"/>
          </a:p>
        </p:txBody>
      </p:sp>
    </p:spTree>
    <p:extLst>
      <p:ext uri="{BB962C8B-B14F-4D97-AF65-F5344CB8AC3E}">
        <p14:creationId xmlns:p14="http://schemas.microsoft.com/office/powerpoint/2010/main" val="2488002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02FC8-D77E-8708-6403-EA46223CA7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B98AA46-3023-07B2-30E2-C4E1FCF84BDB}"/>
              </a:ext>
            </a:extLst>
          </p:cNvPr>
          <p:cNvSpPr>
            <a:spLocks noGrp="1"/>
          </p:cNvSpPr>
          <p:nvPr>
            <p:ph type="title"/>
          </p:nvPr>
        </p:nvSpPr>
        <p:spPr>
          <a:xfrm>
            <a:off x="720000" y="3775006"/>
            <a:ext cx="12664612" cy="552587"/>
          </a:xfrm>
        </p:spPr>
        <p:txBody>
          <a:bodyPr/>
          <a:lstStyle/>
          <a:p>
            <a:r>
              <a:rPr kumimoji="1" lang="en-US" altLang="ja-JP" dirty="0" err="1"/>
              <a:t>PharmaForest</a:t>
            </a:r>
            <a:r>
              <a:rPr kumimoji="1" lang="en-US" altLang="ja-JP" dirty="0"/>
              <a:t> (SAS)</a:t>
            </a:r>
            <a:endParaRPr kumimoji="1" lang="ja-JP" altLang="en-US" dirty="0"/>
          </a:p>
        </p:txBody>
      </p:sp>
      <p:sp>
        <p:nvSpPr>
          <p:cNvPr id="3" name="スライド番号プレースホルダー 2">
            <a:extLst>
              <a:ext uri="{FF2B5EF4-FFF2-40B4-BE49-F238E27FC236}">
                <a16:creationId xmlns:a16="http://schemas.microsoft.com/office/drawing/2014/main" id="{BD01ECB0-B0BF-8D9C-73AC-0A3AB5DC0EEF}"/>
              </a:ext>
            </a:extLst>
          </p:cNvPr>
          <p:cNvSpPr>
            <a:spLocks noGrp="1"/>
          </p:cNvSpPr>
          <p:nvPr>
            <p:ph type="sldNum" sz="quarter" idx="4"/>
          </p:nvPr>
        </p:nvSpPr>
        <p:spPr/>
        <p:txBody>
          <a:bodyPr/>
          <a:lstStyle/>
          <a:p>
            <a:fld id="{24AEDCA4-7D12-E34A-9125-9C962139F6EA}" type="slidenum">
              <a:rPr kumimoji="1" lang="en-US" altLang="ja-JP" smtClean="0"/>
              <a:pPr/>
              <a:t>52</a:t>
            </a:fld>
            <a:endParaRPr kumimoji="1" lang="en-US" altLang="ja-JP" dirty="0"/>
          </a:p>
        </p:txBody>
      </p:sp>
      <p:pic>
        <p:nvPicPr>
          <p:cNvPr id="5" name="図 4">
            <a:extLst>
              <a:ext uri="{FF2B5EF4-FFF2-40B4-BE49-F238E27FC236}">
                <a16:creationId xmlns:a16="http://schemas.microsoft.com/office/drawing/2014/main" id="{87ED5F85-E84B-2C0B-E670-C06EFF47E6C9}"/>
              </a:ext>
            </a:extLst>
          </p:cNvPr>
          <p:cNvPicPr>
            <a:picLocks noChangeAspect="1"/>
          </p:cNvPicPr>
          <p:nvPr/>
        </p:nvPicPr>
        <p:blipFill>
          <a:blip r:embed="rId3"/>
          <a:stretch>
            <a:fillRect/>
          </a:stretch>
        </p:blipFill>
        <p:spPr>
          <a:xfrm>
            <a:off x="9485215" y="2560431"/>
            <a:ext cx="3604137" cy="2981736"/>
          </a:xfrm>
          <a:prstGeom prst="rect">
            <a:avLst/>
          </a:prstGeom>
        </p:spPr>
      </p:pic>
      <p:sp>
        <p:nvSpPr>
          <p:cNvPr id="9" name="テキスト ボックス 8">
            <a:extLst>
              <a:ext uri="{FF2B5EF4-FFF2-40B4-BE49-F238E27FC236}">
                <a16:creationId xmlns:a16="http://schemas.microsoft.com/office/drawing/2014/main" id="{770DC7C7-A9B4-FCB1-F3CA-E63FEFAFDC2A}"/>
              </a:ext>
            </a:extLst>
          </p:cNvPr>
          <p:cNvSpPr txBox="1"/>
          <p:nvPr/>
        </p:nvSpPr>
        <p:spPr>
          <a:xfrm>
            <a:off x="9385300" y="5780122"/>
            <a:ext cx="4495800" cy="369332"/>
          </a:xfrm>
          <a:prstGeom prst="rect">
            <a:avLst/>
          </a:prstGeom>
          <a:noFill/>
        </p:spPr>
        <p:txBody>
          <a:bodyPr wrap="square">
            <a:spAutoFit/>
          </a:bodyPr>
          <a:lstStyle/>
          <a:p>
            <a:r>
              <a:rPr lang="ja-JP" altLang="en-US" dirty="0">
                <a:hlinkClick r:id="rId4"/>
              </a:rPr>
              <a:t>https://pharmaforest.github.io/</a:t>
            </a:r>
            <a:endParaRPr lang="ja-JP" altLang="en-US" dirty="0"/>
          </a:p>
        </p:txBody>
      </p:sp>
      <p:pic>
        <p:nvPicPr>
          <p:cNvPr id="11" name="図 10">
            <a:extLst>
              <a:ext uri="{FF2B5EF4-FFF2-40B4-BE49-F238E27FC236}">
                <a16:creationId xmlns:a16="http://schemas.microsoft.com/office/drawing/2014/main" id="{252E73ED-588F-0E5F-D274-E2E5E006AAB3}"/>
              </a:ext>
            </a:extLst>
          </p:cNvPr>
          <p:cNvPicPr>
            <a:picLocks noChangeAspect="1"/>
          </p:cNvPicPr>
          <p:nvPr/>
        </p:nvPicPr>
        <p:blipFill>
          <a:blip r:embed="rId5"/>
          <a:stretch>
            <a:fillRect/>
          </a:stretch>
        </p:blipFill>
        <p:spPr>
          <a:xfrm>
            <a:off x="7734928" y="2560431"/>
            <a:ext cx="1650372" cy="1511479"/>
          </a:xfrm>
          <a:prstGeom prst="rect">
            <a:avLst/>
          </a:prstGeom>
        </p:spPr>
      </p:pic>
    </p:spTree>
    <p:extLst>
      <p:ext uri="{BB962C8B-B14F-4D97-AF65-F5344CB8AC3E}">
        <p14:creationId xmlns:p14="http://schemas.microsoft.com/office/powerpoint/2010/main" val="3125071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1818154-691D-271C-DEC9-EC159EAC183F}"/>
              </a:ext>
            </a:extLst>
          </p:cNvPr>
          <p:cNvSpPr>
            <a:spLocks noGrp="1"/>
          </p:cNvSpPr>
          <p:nvPr>
            <p:ph type="sldNum" sz="quarter" idx="4"/>
          </p:nvPr>
        </p:nvSpPr>
        <p:spPr/>
        <p:txBody>
          <a:bodyPr/>
          <a:lstStyle/>
          <a:p>
            <a:fld id="{53EB70E3-6BB6-D846-AD6B-AC9D0F4B4ED1}" type="slidenum">
              <a:rPr kumimoji="1" lang="en-US" altLang="ja-JP" smtClean="0"/>
              <a:pPr/>
              <a:t>53</a:t>
            </a:fld>
            <a:endParaRPr kumimoji="1" lang="en-US" altLang="ja-JP" dirty="0"/>
          </a:p>
        </p:txBody>
      </p:sp>
      <p:sp>
        <p:nvSpPr>
          <p:cNvPr id="8" name="テキスト ボックス 7">
            <a:extLst>
              <a:ext uri="{FF2B5EF4-FFF2-40B4-BE49-F238E27FC236}">
                <a16:creationId xmlns:a16="http://schemas.microsoft.com/office/drawing/2014/main" id="{F2CDE135-46D0-4DEE-4A58-043F529AF253}"/>
              </a:ext>
            </a:extLst>
          </p:cNvPr>
          <p:cNvSpPr txBox="1"/>
          <p:nvPr/>
        </p:nvSpPr>
        <p:spPr>
          <a:xfrm>
            <a:off x="359948" y="1434237"/>
            <a:ext cx="13431077" cy="1569660"/>
          </a:xfrm>
          <a:prstGeom prst="rect">
            <a:avLst/>
          </a:prstGeom>
          <a:noFill/>
        </p:spPr>
        <p:txBody>
          <a:bodyPr wrap="square">
            <a:spAutoFit/>
          </a:bodyPr>
          <a:lstStyle/>
          <a:p>
            <a:r>
              <a:rPr lang="ja-JP" altLang="en-US" sz="2400" dirty="0"/>
              <a:t>In clinical trial data programming, particularly in the creation of CDISC-compliant SDTM and ADaM datasets, left joins account for the vast majority of data merge operations.Moreover, in ADaM dataset derivations, it is extremely common to create flag variables (e.g., “Y/N”) indicating whether a given key variable such as USUBJID exists in another dataset.</a:t>
            </a:r>
          </a:p>
        </p:txBody>
      </p:sp>
      <p:pic>
        <p:nvPicPr>
          <p:cNvPr id="12" name="図 11">
            <a:extLst>
              <a:ext uri="{FF2B5EF4-FFF2-40B4-BE49-F238E27FC236}">
                <a16:creationId xmlns:a16="http://schemas.microsoft.com/office/drawing/2014/main" id="{FEED65FC-F588-A90D-2BBD-BAC9DFDC1E44}"/>
              </a:ext>
            </a:extLst>
          </p:cNvPr>
          <p:cNvPicPr>
            <a:picLocks noChangeAspect="1"/>
          </p:cNvPicPr>
          <p:nvPr/>
        </p:nvPicPr>
        <p:blipFill>
          <a:blip r:embed="rId3"/>
          <a:stretch>
            <a:fillRect/>
          </a:stretch>
        </p:blipFill>
        <p:spPr>
          <a:xfrm>
            <a:off x="525121" y="4394200"/>
            <a:ext cx="6462789" cy="2439263"/>
          </a:xfrm>
          <a:prstGeom prst="rect">
            <a:avLst/>
          </a:prstGeom>
        </p:spPr>
      </p:pic>
      <p:pic>
        <p:nvPicPr>
          <p:cNvPr id="14" name="図 13">
            <a:extLst>
              <a:ext uri="{FF2B5EF4-FFF2-40B4-BE49-F238E27FC236}">
                <a16:creationId xmlns:a16="http://schemas.microsoft.com/office/drawing/2014/main" id="{9F5C3001-95EE-386F-3F32-5F7E4725F3CE}"/>
              </a:ext>
            </a:extLst>
          </p:cNvPr>
          <p:cNvPicPr>
            <a:picLocks noChangeAspect="1"/>
          </p:cNvPicPr>
          <p:nvPr/>
        </p:nvPicPr>
        <p:blipFill>
          <a:blip r:embed="rId4"/>
          <a:stretch>
            <a:fillRect/>
          </a:stretch>
        </p:blipFill>
        <p:spPr>
          <a:xfrm>
            <a:off x="7751468" y="3911600"/>
            <a:ext cx="5082696" cy="3403797"/>
          </a:xfrm>
          <a:prstGeom prst="rect">
            <a:avLst/>
          </a:prstGeom>
        </p:spPr>
      </p:pic>
      <p:sp>
        <p:nvSpPr>
          <p:cNvPr id="15" name="タイトル 1">
            <a:extLst>
              <a:ext uri="{FF2B5EF4-FFF2-40B4-BE49-F238E27FC236}">
                <a16:creationId xmlns:a16="http://schemas.microsoft.com/office/drawing/2014/main" id="{760DAE15-B68D-3AC4-0662-6AFEA770C233}"/>
              </a:ext>
            </a:extLst>
          </p:cNvPr>
          <p:cNvSpPr>
            <a:spLocks noGrp="1"/>
          </p:cNvSpPr>
          <p:nvPr>
            <p:ph type="title"/>
          </p:nvPr>
        </p:nvSpPr>
        <p:spPr>
          <a:xfrm>
            <a:off x="496887" y="270008"/>
            <a:ext cx="13411200" cy="626110"/>
          </a:xfrm>
        </p:spPr>
        <p:txBody>
          <a:bodyPr lIns="0" tIns="0" rIns="0" bIns="0" anchor="ctr"/>
          <a:lstStyle/>
          <a:p>
            <a:r>
              <a:rPr kumimoji="1" lang="en-US" altLang="ja-JP" b="0" dirty="0"/>
              <a:t>Clinical Trial Data Handling</a:t>
            </a:r>
            <a:endParaRPr kumimoji="1" lang="ja-JP" altLang="en-US" b="0" dirty="0"/>
          </a:p>
        </p:txBody>
      </p:sp>
    </p:spTree>
    <p:extLst>
      <p:ext uri="{BB962C8B-B14F-4D97-AF65-F5344CB8AC3E}">
        <p14:creationId xmlns:p14="http://schemas.microsoft.com/office/powerpoint/2010/main" val="161958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CDA08D-74A6-6B2A-D47D-ED475D411982}"/>
              </a:ext>
            </a:extLst>
          </p:cNvPr>
          <p:cNvSpPr>
            <a:spLocks noGrp="1"/>
          </p:cNvSpPr>
          <p:nvPr>
            <p:ph type="sldNum" sz="quarter" idx="4"/>
          </p:nvPr>
        </p:nvSpPr>
        <p:spPr/>
        <p:txBody>
          <a:bodyPr/>
          <a:lstStyle/>
          <a:p>
            <a:fld id="{53EB70E3-6BB6-D846-AD6B-AC9D0F4B4ED1}" type="slidenum">
              <a:rPr kumimoji="1" lang="en-US" altLang="ja-JP" smtClean="0"/>
              <a:pPr/>
              <a:t>54</a:t>
            </a:fld>
            <a:endParaRPr kumimoji="1" lang="en-US" altLang="ja-JP" dirty="0"/>
          </a:p>
        </p:txBody>
      </p:sp>
      <p:pic>
        <p:nvPicPr>
          <p:cNvPr id="11" name="図 10">
            <a:extLst>
              <a:ext uri="{FF2B5EF4-FFF2-40B4-BE49-F238E27FC236}">
                <a16:creationId xmlns:a16="http://schemas.microsoft.com/office/drawing/2014/main" id="{2DCE0F2B-7E12-EDC2-96E3-8EB5AEA18DA1}"/>
              </a:ext>
            </a:extLst>
          </p:cNvPr>
          <p:cNvPicPr>
            <a:picLocks noChangeAspect="1"/>
          </p:cNvPicPr>
          <p:nvPr/>
        </p:nvPicPr>
        <p:blipFill>
          <a:blip r:embed="rId3"/>
          <a:stretch>
            <a:fillRect/>
          </a:stretch>
        </p:blipFill>
        <p:spPr>
          <a:xfrm>
            <a:off x="1013546" y="3232907"/>
            <a:ext cx="4570904" cy="4280197"/>
          </a:xfrm>
          <a:prstGeom prst="rect">
            <a:avLst/>
          </a:prstGeom>
        </p:spPr>
      </p:pic>
      <p:pic>
        <p:nvPicPr>
          <p:cNvPr id="13" name="図 12">
            <a:extLst>
              <a:ext uri="{FF2B5EF4-FFF2-40B4-BE49-F238E27FC236}">
                <a16:creationId xmlns:a16="http://schemas.microsoft.com/office/drawing/2014/main" id="{EB025C8F-B8EA-8FAF-09ED-F701A3B3E3F3}"/>
              </a:ext>
            </a:extLst>
          </p:cNvPr>
          <p:cNvPicPr>
            <a:picLocks noChangeAspect="1"/>
          </p:cNvPicPr>
          <p:nvPr/>
        </p:nvPicPr>
        <p:blipFill>
          <a:blip r:embed="rId4"/>
          <a:stretch>
            <a:fillRect/>
          </a:stretch>
        </p:blipFill>
        <p:spPr>
          <a:xfrm>
            <a:off x="6601570" y="1110387"/>
            <a:ext cx="6053820" cy="3457640"/>
          </a:xfrm>
          <a:prstGeom prst="rect">
            <a:avLst/>
          </a:prstGeom>
        </p:spPr>
      </p:pic>
      <p:pic>
        <p:nvPicPr>
          <p:cNvPr id="15" name="図 14">
            <a:extLst>
              <a:ext uri="{FF2B5EF4-FFF2-40B4-BE49-F238E27FC236}">
                <a16:creationId xmlns:a16="http://schemas.microsoft.com/office/drawing/2014/main" id="{7C070330-6F12-03C0-BA2B-E2098640E51B}"/>
              </a:ext>
            </a:extLst>
          </p:cNvPr>
          <p:cNvPicPr>
            <a:picLocks noChangeAspect="1"/>
          </p:cNvPicPr>
          <p:nvPr/>
        </p:nvPicPr>
        <p:blipFill>
          <a:blip r:embed="rId5"/>
          <a:stretch>
            <a:fillRect/>
          </a:stretch>
        </p:blipFill>
        <p:spPr>
          <a:xfrm>
            <a:off x="6403482" y="4554421"/>
            <a:ext cx="5096541" cy="2016214"/>
          </a:xfrm>
          <a:prstGeom prst="rect">
            <a:avLst/>
          </a:prstGeom>
        </p:spPr>
      </p:pic>
      <p:pic>
        <p:nvPicPr>
          <p:cNvPr id="17" name="図 16">
            <a:extLst>
              <a:ext uri="{FF2B5EF4-FFF2-40B4-BE49-F238E27FC236}">
                <a16:creationId xmlns:a16="http://schemas.microsoft.com/office/drawing/2014/main" id="{AC1C51C6-8078-4F85-0690-C27F8DE720A4}"/>
              </a:ext>
            </a:extLst>
          </p:cNvPr>
          <p:cNvPicPr>
            <a:picLocks noChangeAspect="1"/>
          </p:cNvPicPr>
          <p:nvPr/>
        </p:nvPicPr>
        <p:blipFill>
          <a:blip r:embed="rId6"/>
          <a:stretch>
            <a:fillRect/>
          </a:stretch>
        </p:blipFill>
        <p:spPr>
          <a:xfrm>
            <a:off x="8437722" y="5263393"/>
            <a:ext cx="5679155" cy="2382310"/>
          </a:xfrm>
          <a:prstGeom prst="rect">
            <a:avLst/>
          </a:prstGeom>
        </p:spPr>
      </p:pic>
      <p:pic>
        <p:nvPicPr>
          <p:cNvPr id="19" name="図 18">
            <a:extLst>
              <a:ext uri="{FF2B5EF4-FFF2-40B4-BE49-F238E27FC236}">
                <a16:creationId xmlns:a16="http://schemas.microsoft.com/office/drawing/2014/main" id="{8E5029D0-1B50-0190-7EE9-D062C90E042E}"/>
              </a:ext>
            </a:extLst>
          </p:cNvPr>
          <p:cNvPicPr>
            <a:picLocks noChangeAspect="1"/>
          </p:cNvPicPr>
          <p:nvPr/>
        </p:nvPicPr>
        <p:blipFill>
          <a:blip r:embed="rId7"/>
          <a:stretch>
            <a:fillRect/>
          </a:stretch>
        </p:blipFill>
        <p:spPr>
          <a:xfrm>
            <a:off x="356948" y="1517693"/>
            <a:ext cx="4258462" cy="1715214"/>
          </a:xfrm>
          <a:prstGeom prst="rect">
            <a:avLst/>
          </a:prstGeom>
        </p:spPr>
      </p:pic>
      <p:sp>
        <p:nvSpPr>
          <p:cNvPr id="21" name="テキスト ボックス 20">
            <a:extLst>
              <a:ext uri="{FF2B5EF4-FFF2-40B4-BE49-F238E27FC236}">
                <a16:creationId xmlns:a16="http://schemas.microsoft.com/office/drawing/2014/main" id="{E67ADF37-40ED-6A1E-2A4D-95B898F0E377}"/>
              </a:ext>
            </a:extLst>
          </p:cNvPr>
          <p:cNvSpPr txBox="1"/>
          <p:nvPr/>
        </p:nvSpPr>
        <p:spPr>
          <a:xfrm>
            <a:off x="88900" y="1141558"/>
            <a:ext cx="7213600" cy="369332"/>
          </a:xfrm>
          <a:prstGeom prst="rect">
            <a:avLst/>
          </a:prstGeom>
          <a:noFill/>
        </p:spPr>
        <p:txBody>
          <a:bodyPr wrap="square">
            <a:spAutoFit/>
          </a:bodyPr>
          <a:lstStyle/>
          <a:p>
            <a:r>
              <a:rPr lang="ja-JP" altLang="en-US" dirty="0">
                <a:hlinkClick r:id="rId8"/>
              </a:rPr>
              <a:t>https://github.com/PharmaForest</a:t>
            </a:r>
            <a:endParaRPr lang="ja-JP" altLang="en-US" dirty="0"/>
          </a:p>
        </p:txBody>
      </p:sp>
      <p:sp>
        <p:nvSpPr>
          <p:cNvPr id="22" name="楕円 21">
            <a:extLst>
              <a:ext uri="{FF2B5EF4-FFF2-40B4-BE49-F238E27FC236}">
                <a16:creationId xmlns:a16="http://schemas.microsoft.com/office/drawing/2014/main" id="{C1BF020F-6C01-F058-03B8-95B7A5F2D298}"/>
              </a:ext>
            </a:extLst>
          </p:cNvPr>
          <p:cNvSpPr/>
          <p:nvPr/>
        </p:nvSpPr>
        <p:spPr>
          <a:xfrm>
            <a:off x="1892300" y="3232907"/>
            <a:ext cx="1016000" cy="970793"/>
          </a:xfrm>
          <a:prstGeom prst="ellipse">
            <a:avLst/>
          </a:prstGeom>
          <a:noFill/>
          <a:ln w="635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23A2166C-4064-41A2-2B03-3444D453FF25}"/>
              </a:ext>
            </a:extLst>
          </p:cNvPr>
          <p:cNvCxnSpPr>
            <a:cxnSpLocks/>
            <a:stCxn id="22" idx="6"/>
          </p:cNvCxnSpPr>
          <p:nvPr/>
        </p:nvCxnSpPr>
        <p:spPr>
          <a:xfrm flipV="1">
            <a:off x="2908300" y="2342393"/>
            <a:ext cx="3495182" cy="1375911"/>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タイトル 1">
            <a:extLst>
              <a:ext uri="{FF2B5EF4-FFF2-40B4-BE49-F238E27FC236}">
                <a16:creationId xmlns:a16="http://schemas.microsoft.com/office/drawing/2014/main" id="{06610485-C850-D11E-2834-EC7F8F3F4CBA}"/>
              </a:ext>
            </a:extLst>
          </p:cNvPr>
          <p:cNvSpPr>
            <a:spLocks noGrp="1"/>
          </p:cNvSpPr>
          <p:nvPr>
            <p:ph type="title"/>
          </p:nvPr>
        </p:nvSpPr>
        <p:spPr>
          <a:xfrm>
            <a:off x="496887" y="270008"/>
            <a:ext cx="13411200" cy="626110"/>
          </a:xfrm>
        </p:spPr>
        <p:txBody>
          <a:bodyPr lIns="0" tIns="0" rIns="0" bIns="0" anchor="ctr"/>
          <a:lstStyle/>
          <a:p>
            <a:r>
              <a:rPr kumimoji="1" lang="en-US" altLang="ja-JP" b="0" dirty="0" err="1"/>
              <a:t>PharmaForest</a:t>
            </a:r>
            <a:endParaRPr kumimoji="1" lang="ja-JP" altLang="en-US" b="0" dirty="0"/>
          </a:p>
        </p:txBody>
      </p:sp>
    </p:spTree>
    <p:extLst>
      <p:ext uri="{BB962C8B-B14F-4D97-AF65-F5344CB8AC3E}">
        <p14:creationId xmlns:p14="http://schemas.microsoft.com/office/powerpoint/2010/main" val="763487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357CA29-E8F3-26C0-AF0E-9783E6C8BD21}"/>
              </a:ext>
            </a:extLst>
          </p:cNvPr>
          <p:cNvSpPr>
            <a:spLocks noGrp="1"/>
          </p:cNvSpPr>
          <p:nvPr>
            <p:ph type="sldNum" sz="quarter" idx="4"/>
          </p:nvPr>
        </p:nvSpPr>
        <p:spPr/>
        <p:txBody>
          <a:bodyPr/>
          <a:lstStyle/>
          <a:p>
            <a:fld id="{53EB70E3-6BB6-D846-AD6B-AC9D0F4B4ED1}" type="slidenum">
              <a:rPr kumimoji="1" lang="en-US" altLang="ja-JP" smtClean="0"/>
              <a:pPr/>
              <a:t>55</a:t>
            </a:fld>
            <a:endParaRPr kumimoji="1" lang="en-US" altLang="ja-JP" dirty="0"/>
          </a:p>
        </p:txBody>
      </p:sp>
      <p:sp>
        <p:nvSpPr>
          <p:cNvPr id="7" name="テキスト ボックス 6">
            <a:extLst>
              <a:ext uri="{FF2B5EF4-FFF2-40B4-BE49-F238E27FC236}">
                <a16:creationId xmlns:a16="http://schemas.microsoft.com/office/drawing/2014/main" id="{CA9C3283-607E-2BDB-81D0-ECAB1E79367A}"/>
              </a:ext>
            </a:extLst>
          </p:cNvPr>
          <p:cNvSpPr txBox="1"/>
          <p:nvPr/>
        </p:nvSpPr>
        <p:spPr>
          <a:xfrm>
            <a:off x="685800" y="1881644"/>
            <a:ext cx="7213600" cy="5355312"/>
          </a:xfrm>
          <a:prstGeom prst="rect">
            <a:avLst/>
          </a:prstGeom>
          <a:noFill/>
        </p:spPr>
        <p:txBody>
          <a:bodyPr wrap="square">
            <a:spAutoFit/>
          </a:bodyPr>
          <a:lstStyle/>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dm;</a:t>
            </a:r>
          </a:p>
          <a:p>
            <a:r>
              <a:rPr lang="en-US" altLang="ja-JP" sz="1800" b="0" dirty="0">
                <a:solidFill>
                  <a:srgbClr val="0000FF"/>
                </a:solidFill>
                <a:latin typeface="Courier New" panose="02070309020205020404" pitchFamily="49" charset="0"/>
              </a:rPr>
              <a:t>length</a:t>
            </a:r>
            <a:r>
              <a:rPr lang="en-US" altLang="ja-JP" sz="1800" b="0" dirty="0">
                <a:solidFill>
                  <a:srgbClr val="000000"/>
                </a:solidFill>
                <a:latin typeface="Courier New" panose="02070309020205020404" pitchFamily="49" charset="0"/>
              </a:rPr>
              <a:t> SUBJID SEX </a:t>
            </a:r>
            <a:r>
              <a:rPr lang="en-US" altLang="ja-JP" sz="1800" b="0" dirty="0">
                <a:solidFill>
                  <a:srgbClr val="008080"/>
                </a:solidFill>
                <a:latin typeface="Courier New" panose="02070309020205020404" pitchFamily="49" charset="0"/>
              </a:rPr>
              <a:t>$20.</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"A001"</a:t>
            </a:r>
            <a:r>
              <a:rPr lang="en-US" altLang="ja-JP" sz="1800" b="0" dirty="0">
                <a:solidFill>
                  <a:srgbClr val="000000"/>
                </a:solidFill>
                <a:latin typeface="Courier New" panose="02070309020205020404" pitchFamily="49" charset="0"/>
              </a:rPr>
              <a:t>;SEX=</a:t>
            </a:r>
            <a:r>
              <a:rPr lang="en-US" altLang="ja-JP" sz="1800" b="0" dirty="0">
                <a:solidFill>
                  <a:srgbClr val="800080"/>
                </a:solidFill>
                <a:latin typeface="Courier New" panose="02070309020205020404" pitchFamily="49" charset="0"/>
              </a:rPr>
              <a:t>"MALE"</a:t>
            </a:r>
            <a:r>
              <a:rPr lang="en-US" altLang="ja-JP" sz="1800" b="0" dirty="0">
                <a:solidFill>
                  <a:srgbClr val="000000"/>
                </a:solidFill>
                <a:latin typeface="Courier New" panose="02070309020205020404" pitchFamily="49" charset="0"/>
              </a:rPr>
              <a:t>;AGE=</a:t>
            </a:r>
            <a:r>
              <a:rPr lang="en-US" altLang="ja-JP" sz="1800" b="1" dirty="0">
                <a:solidFill>
                  <a:srgbClr val="008080"/>
                </a:solidFill>
                <a:latin typeface="Courier New" panose="02070309020205020404" pitchFamily="49" charset="0"/>
              </a:rPr>
              <a:t>14</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"A002"</a:t>
            </a:r>
            <a:r>
              <a:rPr lang="en-US" altLang="ja-JP" sz="1800" b="0" dirty="0">
                <a:solidFill>
                  <a:srgbClr val="000000"/>
                </a:solidFill>
                <a:latin typeface="Courier New" panose="02070309020205020404" pitchFamily="49" charset="0"/>
              </a:rPr>
              <a:t>;SEX=</a:t>
            </a:r>
            <a:r>
              <a:rPr lang="en-US" altLang="ja-JP" sz="1800" b="0" dirty="0">
                <a:solidFill>
                  <a:srgbClr val="800080"/>
                </a:solidFill>
                <a:latin typeface="Courier New" panose="02070309020205020404" pitchFamily="49" charset="0"/>
              </a:rPr>
              <a:t>"FEMALE"</a:t>
            </a:r>
            <a:r>
              <a:rPr lang="en-US" altLang="ja-JP" sz="1800" b="0" dirty="0">
                <a:solidFill>
                  <a:srgbClr val="000000"/>
                </a:solidFill>
                <a:latin typeface="Courier New" panose="02070309020205020404" pitchFamily="49" charset="0"/>
              </a:rPr>
              <a:t>;AGE=</a:t>
            </a:r>
            <a:r>
              <a:rPr lang="en-US" altLang="ja-JP" sz="1800" b="1" dirty="0">
                <a:solidFill>
                  <a:srgbClr val="008080"/>
                </a:solidFill>
                <a:latin typeface="Courier New" panose="02070309020205020404" pitchFamily="49" charset="0"/>
              </a:rPr>
              <a:t>13</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"B001"</a:t>
            </a:r>
            <a:r>
              <a:rPr lang="en-US" altLang="ja-JP" sz="1800" b="0" dirty="0">
                <a:solidFill>
                  <a:srgbClr val="000000"/>
                </a:solidFill>
                <a:latin typeface="Courier New" panose="02070309020205020404" pitchFamily="49" charset="0"/>
              </a:rPr>
              <a:t>;SEX=</a:t>
            </a:r>
            <a:r>
              <a:rPr lang="en-US" altLang="ja-JP" sz="1800" b="0" dirty="0">
                <a:solidFill>
                  <a:srgbClr val="800080"/>
                </a:solidFill>
                <a:latin typeface="Courier New" panose="02070309020205020404" pitchFamily="49" charset="0"/>
              </a:rPr>
              <a:t>"MALE"</a:t>
            </a:r>
            <a:r>
              <a:rPr lang="en-US" altLang="ja-JP" sz="1800" b="0" dirty="0">
                <a:solidFill>
                  <a:srgbClr val="000000"/>
                </a:solidFill>
                <a:latin typeface="Courier New" panose="02070309020205020404" pitchFamily="49" charset="0"/>
              </a:rPr>
              <a:t>;AGE=</a:t>
            </a:r>
            <a:r>
              <a:rPr lang="en-US" altLang="ja-JP" sz="1800" b="1" dirty="0">
                <a:solidFill>
                  <a:srgbClr val="008080"/>
                </a:solidFill>
                <a:latin typeface="Courier New" panose="02070309020205020404" pitchFamily="49" charset="0"/>
              </a:rPr>
              <a:t>13</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endParaRPr lang="ja-JP" altLang="en-US" sz="1800" b="0" dirty="0">
              <a:solidFill>
                <a:srgbClr val="000000"/>
              </a:solidFill>
              <a:latin typeface="Courier New" panose="02070309020205020404" pitchFamily="49" charset="0"/>
            </a:endParaRP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wk1;</a:t>
            </a:r>
          </a:p>
          <a:p>
            <a:r>
              <a:rPr lang="en-US" altLang="ja-JP" sz="1800" b="0" dirty="0">
                <a:solidFill>
                  <a:srgbClr val="0000FF"/>
                </a:solidFill>
                <a:latin typeface="Courier New" panose="02070309020205020404" pitchFamily="49" charset="0"/>
              </a:rPr>
              <a:t>length</a:t>
            </a:r>
            <a:r>
              <a:rPr lang="en-US" altLang="ja-JP" sz="1800" b="0" dirty="0">
                <a:solidFill>
                  <a:srgbClr val="000000"/>
                </a:solidFill>
                <a:latin typeface="Courier New" panose="02070309020205020404" pitchFamily="49" charset="0"/>
              </a:rPr>
              <a:t> SUBJID </a:t>
            </a:r>
            <a:r>
              <a:rPr lang="en-US" altLang="ja-JP" sz="1800" b="0" dirty="0">
                <a:solidFill>
                  <a:srgbClr val="008080"/>
                </a:solidFill>
                <a:latin typeface="Courier New" panose="02070309020205020404" pitchFamily="49" charset="0"/>
              </a:rPr>
              <a:t>$20.</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"A001"</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"A002"</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"A003"</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"B001"</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endParaRPr lang="ja-JP" altLang="en-US" sz="1800" b="0" dirty="0">
              <a:solidFill>
                <a:srgbClr val="000000"/>
              </a:solidFill>
              <a:latin typeface="Courier New" panose="02070309020205020404" pitchFamily="49" charset="0"/>
            </a:endParaRP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out1;</a:t>
            </a:r>
          </a:p>
          <a:p>
            <a:r>
              <a:rPr lang="en-US" altLang="ja-JP" sz="1800" b="0" dirty="0">
                <a:solidFill>
                  <a:srgbClr val="0000FF"/>
                </a:solidFill>
                <a:latin typeface="Courier New" panose="02070309020205020404" pitchFamily="49" charset="0"/>
              </a:rPr>
              <a:t>set</a:t>
            </a:r>
            <a:r>
              <a:rPr lang="en-US" altLang="ja-JP" sz="1800" b="0" dirty="0">
                <a:solidFill>
                  <a:srgbClr val="000000"/>
                </a:solidFill>
                <a:latin typeface="Courier New" panose="02070309020205020404" pitchFamily="49" charset="0"/>
              </a:rPr>
              <a:t> wk1;</a:t>
            </a:r>
          </a:p>
          <a:p>
            <a:r>
              <a:rPr lang="en-US" altLang="ja-JP" sz="1800" b="0" dirty="0">
                <a:solidFill>
                  <a:srgbClr val="000000"/>
                </a:solidFill>
                <a:latin typeface="Courier New" panose="02070309020205020404" pitchFamily="49" charset="0"/>
              </a:rPr>
              <a:t>%</a:t>
            </a:r>
            <a:r>
              <a:rPr lang="en-US" altLang="ja-JP" sz="1800" b="1" i="1" dirty="0" err="1">
                <a:solidFill>
                  <a:srgbClr val="000000"/>
                </a:solidFill>
                <a:latin typeface="Courier New" panose="02070309020205020404" pitchFamily="49" charset="0"/>
              </a:rPr>
              <a:t>kvlookup</a:t>
            </a:r>
            <a:r>
              <a:rPr lang="en-US" altLang="ja-JP" sz="1800" b="0" i="0" dirty="0">
                <a:solidFill>
                  <a:srgbClr val="000000"/>
                </a:solidFill>
                <a:latin typeface="Courier New" panose="02070309020205020404" pitchFamily="49" charset="0"/>
              </a:rPr>
              <a:t>(master=</a:t>
            </a:r>
            <a:r>
              <a:rPr lang="en-US" altLang="ja-JP" sz="1800" b="0" i="0" dirty="0" err="1">
                <a:solidFill>
                  <a:srgbClr val="000000"/>
                </a:solidFill>
                <a:latin typeface="Courier New" panose="02070309020205020404" pitchFamily="49" charset="0"/>
              </a:rPr>
              <a:t>dm,key</a:t>
            </a:r>
            <a:r>
              <a:rPr lang="en-US" altLang="ja-JP" sz="1800" b="0" i="0" dirty="0">
                <a:solidFill>
                  <a:srgbClr val="000000"/>
                </a:solidFill>
                <a:latin typeface="Courier New" panose="02070309020205020404" pitchFamily="49" charset="0"/>
              </a:rPr>
              <a:t>=</a:t>
            </a:r>
            <a:r>
              <a:rPr lang="en-US" altLang="ja-JP" sz="1800" b="0" i="0" dirty="0" err="1">
                <a:solidFill>
                  <a:srgbClr val="000000"/>
                </a:solidFill>
                <a:latin typeface="Courier New" panose="02070309020205020404" pitchFamily="49" charset="0"/>
              </a:rPr>
              <a:t>SUBJID,var</a:t>
            </a:r>
            <a:r>
              <a:rPr lang="en-US" altLang="ja-JP" sz="1800" b="0" i="0" dirty="0">
                <a:solidFill>
                  <a:srgbClr val="000000"/>
                </a:solidFill>
                <a:latin typeface="Courier New" panose="02070309020205020404" pitchFamily="49" charset="0"/>
              </a:rPr>
              <a:t>=SEX AGE);</a:t>
            </a:r>
          </a:p>
          <a:p>
            <a:r>
              <a:rPr lang="en-US" altLang="ja-JP" sz="1800" b="1" i="0" dirty="0">
                <a:solidFill>
                  <a:srgbClr val="000080"/>
                </a:solidFill>
                <a:latin typeface="Courier New" panose="02070309020205020404" pitchFamily="49" charset="0"/>
              </a:rPr>
              <a:t>run</a:t>
            </a:r>
            <a:r>
              <a:rPr lang="en-US" altLang="ja-JP" sz="1800" b="0" i="0" dirty="0">
                <a:solidFill>
                  <a:srgbClr val="000000"/>
                </a:solidFill>
                <a:latin typeface="Courier New" panose="02070309020205020404" pitchFamily="49" charset="0"/>
              </a:rPr>
              <a:t>;</a:t>
            </a:r>
          </a:p>
        </p:txBody>
      </p:sp>
      <p:pic>
        <p:nvPicPr>
          <p:cNvPr id="11" name="図 10">
            <a:extLst>
              <a:ext uri="{FF2B5EF4-FFF2-40B4-BE49-F238E27FC236}">
                <a16:creationId xmlns:a16="http://schemas.microsoft.com/office/drawing/2014/main" id="{AE83D064-A98D-8CEF-49CA-93B0D79C1FA8}"/>
              </a:ext>
            </a:extLst>
          </p:cNvPr>
          <p:cNvPicPr>
            <a:picLocks noChangeAspect="1"/>
          </p:cNvPicPr>
          <p:nvPr/>
        </p:nvPicPr>
        <p:blipFill>
          <a:blip r:embed="rId3"/>
          <a:stretch>
            <a:fillRect/>
          </a:stretch>
        </p:blipFill>
        <p:spPr>
          <a:xfrm>
            <a:off x="6745219" y="2057400"/>
            <a:ext cx="4545170" cy="1536700"/>
          </a:xfrm>
          <a:prstGeom prst="rect">
            <a:avLst/>
          </a:prstGeom>
          <a:ln>
            <a:solidFill>
              <a:schemeClr val="tx1"/>
            </a:solidFill>
          </a:ln>
        </p:spPr>
      </p:pic>
      <p:pic>
        <p:nvPicPr>
          <p:cNvPr id="13" name="図 12">
            <a:extLst>
              <a:ext uri="{FF2B5EF4-FFF2-40B4-BE49-F238E27FC236}">
                <a16:creationId xmlns:a16="http://schemas.microsoft.com/office/drawing/2014/main" id="{377D1880-532C-93E0-3D32-F4549C415BA9}"/>
              </a:ext>
            </a:extLst>
          </p:cNvPr>
          <p:cNvPicPr>
            <a:picLocks noChangeAspect="1"/>
          </p:cNvPicPr>
          <p:nvPr/>
        </p:nvPicPr>
        <p:blipFill>
          <a:blip r:embed="rId4"/>
          <a:stretch>
            <a:fillRect/>
          </a:stretch>
        </p:blipFill>
        <p:spPr>
          <a:xfrm>
            <a:off x="6776781" y="4051300"/>
            <a:ext cx="2245238" cy="1536700"/>
          </a:xfrm>
          <a:prstGeom prst="rect">
            <a:avLst/>
          </a:prstGeom>
          <a:ln>
            <a:solidFill>
              <a:schemeClr val="tx1"/>
            </a:solidFill>
          </a:ln>
        </p:spPr>
      </p:pic>
      <p:pic>
        <p:nvPicPr>
          <p:cNvPr id="15" name="図 14">
            <a:extLst>
              <a:ext uri="{FF2B5EF4-FFF2-40B4-BE49-F238E27FC236}">
                <a16:creationId xmlns:a16="http://schemas.microsoft.com/office/drawing/2014/main" id="{1C6D23AA-07FC-7707-03B6-0C66BAADF545}"/>
              </a:ext>
            </a:extLst>
          </p:cNvPr>
          <p:cNvPicPr>
            <a:picLocks noChangeAspect="1"/>
          </p:cNvPicPr>
          <p:nvPr/>
        </p:nvPicPr>
        <p:blipFill>
          <a:blip r:embed="rId5"/>
          <a:stretch>
            <a:fillRect/>
          </a:stretch>
        </p:blipFill>
        <p:spPr>
          <a:xfrm>
            <a:off x="6997669" y="6045200"/>
            <a:ext cx="4510640" cy="1562126"/>
          </a:xfrm>
          <a:prstGeom prst="rect">
            <a:avLst/>
          </a:prstGeom>
          <a:ln>
            <a:solidFill>
              <a:schemeClr val="tx1"/>
            </a:solidFill>
          </a:ln>
        </p:spPr>
      </p:pic>
      <p:sp>
        <p:nvSpPr>
          <p:cNvPr id="16" name="タイトル 1">
            <a:extLst>
              <a:ext uri="{FF2B5EF4-FFF2-40B4-BE49-F238E27FC236}">
                <a16:creationId xmlns:a16="http://schemas.microsoft.com/office/drawing/2014/main" id="{E64D8A8B-A9D6-167F-7E7A-C722E85D40B3}"/>
              </a:ext>
            </a:extLst>
          </p:cNvPr>
          <p:cNvSpPr>
            <a:spLocks noGrp="1"/>
          </p:cNvSpPr>
          <p:nvPr>
            <p:ph type="title"/>
          </p:nvPr>
        </p:nvSpPr>
        <p:spPr>
          <a:xfrm>
            <a:off x="496887" y="270008"/>
            <a:ext cx="13411200" cy="626110"/>
          </a:xfrm>
        </p:spPr>
        <p:txBody>
          <a:bodyPr lIns="0" tIns="0" rIns="0" bIns="0" anchor="ctr"/>
          <a:lstStyle/>
          <a:p>
            <a:r>
              <a:rPr kumimoji="1" lang="en-US" altLang="ja-JP" b="0" dirty="0"/>
              <a:t>%</a:t>
            </a:r>
            <a:r>
              <a:rPr kumimoji="1" lang="en-US" altLang="ja-JP" b="0" dirty="0" err="1"/>
              <a:t>kvlookup</a:t>
            </a:r>
            <a:r>
              <a:rPr kumimoji="1" lang="en-US" altLang="ja-JP" b="0" dirty="0"/>
              <a:t> - </a:t>
            </a:r>
            <a:r>
              <a:rPr kumimoji="1" lang="en-US" altLang="ja-JP" b="0" dirty="0" err="1"/>
              <a:t>Sashash</a:t>
            </a:r>
            <a:r>
              <a:rPr kumimoji="1" lang="en-US" altLang="ja-JP" b="0" dirty="0"/>
              <a:t> Package</a:t>
            </a:r>
            <a:endParaRPr kumimoji="1" lang="ja-JP" altLang="en-US" b="0" dirty="0"/>
          </a:p>
        </p:txBody>
      </p:sp>
    </p:spTree>
    <p:extLst>
      <p:ext uri="{BB962C8B-B14F-4D97-AF65-F5344CB8AC3E}">
        <p14:creationId xmlns:p14="http://schemas.microsoft.com/office/powerpoint/2010/main" val="4258142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96B2F80-53D9-75E7-3AFF-0F5A5D8393DA}"/>
              </a:ext>
            </a:extLst>
          </p:cNvPr>
          <p:cNvSpPr>
            <a:spLocks noGrp="1"/>
          </p:cNvSpPr>
          <p:nvPr>
            <p:ph type="sldNum" sz="quarter" idx="4"/>
          </p:nvPr>
        </p:nvSpPr>
        <p:spPr/>
        <p:txBody>
          <a:bodyPr/>
          <a:lstStyle/>
          <a:p>
            <a:fld id="{53EB70E3-6BB6-D846-AD6B-AC9D0F4B4ED1}" type="slidenum">
              <a:rPr kumimoji="1" lang="en-US" altLang="ja-JP" smtClean="0"/>
              <a:pPr/>
              <a:t>56</a:t>
            </a:fld>
            <a:endParaRPr kumimoji="1" lang="en-US" altLang="ja-JP" dirty="0"/>
          </a:p>
        </p:txBody>
      </p:sp>
      <p:sp>
        <p:nvSpPr>
          <p:cNvPr id="7" name="テキスト ボックス 6">
            <a:extLst>
              <a:ext uri="{FF2B5EF4-FFF2-40B4-BE49-F238E27FC236}">
                <a16:creationId xmlns:a16="http://schemas.microsoft.com/office/drawing/2014/main" id="{22437CA5-4924-FFA7-4849-26E9B7821DA0}"/>
              </a:ext>
            </a:extLst>
          </p:cNvPr>
          <p:cNvSpPr txBox="1"/>
          <p:nvPr/>
        </p:nvSpPr>
        <p:spPr>
          <a:xfrm>
            <a:off x="5251450" y="2317293"/>
            <a:ext cx="7213600" cy="3693319"/>
          </a:xfrm>
          <a:prstGeom prst="rect">
            <a:avLst/>
          </a:prstGeom>
          <a:noFill/>
        </p:spPr>
        <p:txBody>
          <a:bodyPr wrap="square">
            <a:spAutoFit/>
          </a:bodyPr>
          <a:lstStyle/>
          <a:p>
            <a:r>
              <a:rPr lang="en-US" altLang="ja-JP" sz="900" dirty="0"/>
              <a:t>  </a:t>
            </a:r>
          </a:p>
          <a:p>
            <a:r>
              <a:rPr lang="en-US" altLang="ja-JP" sz="900" dirty="0"/>
              <a:t>  # --- Add a matching flag to master (used to check hits after join) ---</a:t>
            </a:r>
          </a:p>
          <a:p>
            <a:r>
              <a:rPr lang="en-US" altLang="ja-JP" sz="900" dirty="0"/>
              <a:t>  </a:t>
            </a:r>
            <a:r>
              <a:rPr lang="en-US" altLang="ja-JP" sz="900" dirty="0" err="1"/>
              <a:t>hit_col</a:t>
            </a:r>
            <a:r>
              <a:rPr lang="en-US" altLang="ja-JP" sz="900" dirty="0"/>
              <a:t> &lt;- "__</a:t>
            </a:r>
            <a:r>
              <a:rPr lang="en-US" altLang="ja-JP" sz="900" dirty="0" err="1"/>
              <a:t>kv_hit</a:t>
            </a:r>
            <a:r>
              <a:rPr lang="en-US" altLang="ja-JP" sz="900" dirty="0"/>
              <a:t>__"</a:t>
            </a:r>
          </a:p>
          <a:p>
            <a:r>
              <a:rPr lang="en-US" altLang="ja-JP" sz="900" dirty="0"/>
              <a:t>  while (</a:t>
            </a:r>
            <a:r>
              <a:rPr lang="en-US" altLang="ja-JP" sz="900" dirty="0" err="1"/>
              <a:t>hit_col</a:t>
            </a:r>
            <a:r>
              <a:rPr lang="en-US" altLang="ja-JP" sz="900" dirty="0"/>
              <a:t> %in% names(</a:t>
            </a:r>
            <a:r>
              <a:rPr lang="en-US" altLang="ja-JP" sz="900" dirty="0" err="1"/>
              <a:t>DTm</a:t>
            </a:r>
            <a:r>
              <a:rPr lang="en-US" altLang="ja-JP" sz="900" dirty="0"/>
              <a:t>)) </a:t>
            </a:r>
            <a:r>
              <a:rPr lang="en-US" altLang="ja-JP" sz="900" dirty="0" err="1"/>
              <a:t>hit_col</a:t>
            </a:r>
            <a:r>
              <a:rPr lang="en-US" altLang="ja-JP" sz="900" dirty="0"/>
              <a:t> &lt;- paste0(</a:t>
            </a:r>
            <a:r>
              <a:rPr lang="en-US" altLang="ja-JP" sz="900" dirty="0" err="1"/>
              <a:t>hit_col</a:t>
            </a:r>
            <a:r>
              <a:rPr lang="en-US" altLang="ja-JP" sz="900" dirty="0"/>
              <a:t>, "_")</a:t>
            </a:r>
          </a:p>
          <a:p>
            <a:r>
              <a:rPr lang="en-US" altLang="ja-JP" sz="900" dirty="0"/>
              <a:t>  </a:t>
            </a:r>
            <a:r>
              <a:rPr lang="en-US" altLang="ja-JP" sz="900" dirty="0" err="1"/>
              <a:t>DTm</a:t>
            </a:r>
            <a:r>
              <a:rPr lang="en-US" altLang="ja-JP" sz="900" dirty="0"/>
              <a:t>[, (</a:t>
            </a:r>
            <a:r>
              <a:rPr lang="en-US" altLang="ja-JP" sz="900" dirty="0" err="1"/>
              <a:t>hit_col</a:t>
            </a:r>
            <a:r>
              <a:rPr lang="en-US" altLang="ja-JP" sz="900" dirty="0"/>
              <a:t>) := TRUE]</a:t>
            </a:r>
          </a:p>
          <a:p>
            <a:r>
              <a:rPr lang="en-US" altLang="ja-JP" sz="900" dirty="0"/>
              <a:t>  </a:t>
            </a:r>
          </a:p>
          <a:p>
            <a:r>
              <a:rPr lang="en-US" altLang="ja-JP" sz="900" dirty="0"/>
              <a:t>  # --- Set key for faster join ---</a:t>
            </a:r>
          </a:p>
          <a:p>
            <a:r>
              <a:rPr lang="en-US" altLang="ja-JP" sz="900" dirty="0"/>
              <a:t>  </a:t>
            </a:r>
            <a:r>
              <a:rPr lang="en-US" altLang="ja-JP" sz="900" dirty="0" err="1"/>
              <a:t>data.table</a:t>
            </a:r>
            <a:r>
              <a:rPr lang="en-US" altLang="ja-JP" sz="900" dirty="0"/>
              <a:t>::</a:t>
            </a:r>
            <a:r>
              <a:rPr lang="en-US" altLang="ja-JP" sz="900" dirty="0" err="1"/>
              <a:t>setkeyv</a:t>
            </a:r>
            <a:r>
              <a:rPr lang="en-US" altLang="ja-JP" sz="900" dirty="0"/>
              <a:t>(</a:t>
            </a:r>
            <a:r>
              <a:rPr lang="en-US" altLang="ja-JP" sz="900" dirty="0" err="1"/>
              <a:t>DTm</a:t>
            </a:r>
            <a:r>
              <a:rPr lang="en-US" altLang="ja-JP" sz="900" dirty="0"/>
              <a:t>, key)</a:t>
            </a:r>
          </a:p>
          <a:p>
            <a:r>
              <a:rPr lang="en-US" altLang="ja-JP" sz="900" dirty="0"/>
              <a:t>  </a:t>
            </a:r>
          </a:p>
          <a:p>
            <a:r>
              <a:rPr lang="en-US" altLang="ja-JP" sz="900" dirty="0"/>
              <a:t>  # --- Perform join (X[</a:t>
            </a:r>
            <a:r>
              <a:rPr lang="en-US" altLang="ja-JP" sz="900" dirty="0" err="1"/>
              <a:t>i</a:t>
            </a:r>
            <a:r>
              <a:rPr lang="en-US" altLang="ja-JP" sz="900" dirty="0"/>
              <a:t>] form; keep </a:t>
            </a:r>
            <a:r>
              <a:rPr lang="en-US" altLang="ja-JP" sz="900" dirty="0" err="1"/>
              <a:t>i</a:t>
            </a:r>
            <a:r>
              <a:rPr lang="en-US" altLang="ja-JP" sz="900" dirty="0"/>
              <a:t> = x to preserve its order and row count) ---</a:t>
            </a:r>
          </a:p>
          <a:p>
            <a:r>
              <a:rPr lang="en-US" altLang="ja-JP" sz="900" dirty="0"/>
              <a:t>  # master[x, on=key] → keeps the number and order of </a:t>
            </a:r>
            <a:r>
              <a:rPr lang="en-US" altLang="ja-JP" sz="900" dirty="0" err="1"/>
              <a:t>i</a:t>
            </a:r>
            <a:r>
              <a:rPr lang="en-US" altLang="ja-JP" sz="900" dirty="0"/>
              <a:t> (=x) rows, </a:t>
            </a:r>
          </a:p>
          <a:p>
            <a:r>
              <a:rPr lang="ja-JP" altLang="en-US" sz="900" dirty="0"/>
              <a:t>  </a:t>
            </a:r>
            <a:r>
              <a:rPr lang="en-US" altLang="ja-JP" sz="900" dirty="0"/>
              <a:t>#</a:t>
            </a:r>
            <a:r>
              <a:rPr lang="ja-JP" altLang="en-US" sz="900" dirty="0"/>
              <a:t> </a:t>
            </a:r>
            <a:r>
              <a:rPr lang="en-US" altLang="ja-JP" sz="900" dirty="0"/>
              <a:t>with X (=master) columns first</a:t>
            </a:r>
          </a:p>
          <a:p>
            <a:r>
              <a:rPr lang="en-US" altLang="ja-JP" sz="900" dirty="0"/>
              <a:t>  RES &lt;- </a:t>
            </a:r>
            <a:r>
              <a:rPr lang="en-US" altLang="ja-JP" sz="900" dirty="0" err="1"/>
              <a:t>DTm</a:t>
            </a:r>
            <a:r>
              <a:rPr lang="en-US" altLang="ja-JP" sz="900" dirty="0"/>
              <a:t>[</a:t>
            </a:r>
            <a:r>
              <a:rPr lang="en-US" altLang="ja-JP" sz="900" dirty="0" err="1"/>
              <a:t>DTx</a:t>
            </a:r>
            <a:r>
              <a:rPr lang="en-US" altLang="ja-JP" sz="900" dirty="0"/>
              <a:t>, on = key]</a:t>
            </a:r>
          </a:p>
          <a:p>
            <a:r>
              <a:rPr lang="en-US" altLang="ja-JP" sz="900" dirty="0"/>
              <a:t>  </a:t>
            </a:r>
          </a:p>
          <a:p>
            <a:r>
              <a:rPr lang="en-US" altLang="ja-JP" sz="900" dirty="0"/>
              <a:t>  # --- Extract target columns (var) and merge them into x ---</a:t>
            </a:r>
          </a:p>
          <a:p>
            <a:r>
              <a:rPr lang="en-US" altLang="ja-JP" sz="900" dirty="0"/>
              <a:t>  # Handle name conflicts</a:t>
            </a:r>
          </a:p>
          <a:p>
            <a:r>
              <a:rPr lang="en-US" altLang="ja-JP" sz="900" dirty="0"/>
              <a:t>  </a:t>
            </a:r>
            <a:r>
              <a:rPr lang="en-US" altLang="ja-JP" sz="900" dirty="0" err="1"/>
              <a:t>dup_in_x</a:t>
            </a:r>
            <a:r>
              <a:rPr lang="en-US" altLang="ja-JP" sz="900" dirty="0"/>
              <a:t> &lt;- intersect(var, names(</a:t>
            </a:r>
            <a:r>
              <a:rPr lang="en-US" altLang="ja-JP" sz="900" dirty="0" err="1"/>
              <a:t>DTx</a:t>
            </a:r>
            <a:r>
              <a:rPr lang="en-US" altLang="ja-JP" sz="900" dirty="0"/>
              <a:t>))</a:t>
            </a:r>
          </a:p>
          <a:p>
            <a:r>
              <a:rPr lang="en-US" altLang="ja-JP" sz="900" dirty="0"/>
              <a:t>  if (length(</a:t>
            </a:r>
            <a:r>
              <a:rPr lang="en-US" altLang="ja-JP" sz="900" dirty="0" err="1"/>
              <a:t>dup_in_x</a:t>
            </a:r>
            <a:r>
              <a:rPr lang="en-US" altLang="ja-JP" sz="900" dirty="0"/>
              <a:t>) &amp;&amp; !overwrite) {</a:t>
            </a:r>
          </a:p>
          <a:p>
            <a:r>
              <a:rPr lang="en-US" altLang="ja-JP" sz="900" dirty="0"/>
              <a:t>    stop(</a:t>
            </a:r>
            <a:r>
              <a:rPr lang="en-US" altLang="ja-JP" sz="900" dirty="0" err="1"/>
              <a:t>sprintf</a:t>
            </a:r>
            <a:r>
              <a:rPr lang="en-US" altLang="ja-JP" sz="900" dirty="0"/>
              <a:t>("The following columns already exist in x (overwrite=FALSE): %s",</a:t>
            </a:r>
          </a:p>
          <a:p>
            <a:r>
              <a:rPr lang="en-US" altLang="ja-JP" sz="900" dirty="0"/>
              <a:t>                 paste(</a:t>
            </a:r>
            <a:r>
              <a:rPr lang="en-US" altLang="ja-JP" sz="900" dirty="0" err="1"/>
              <a:t>dup_in_x</a:t>
            </a:r>
            <a:r>
              <a:rPr lang="en-US" altLang="ja-JP" sz="900" dirty="0"/>
              <a:t>, collapse = ", ")))</a:t>
            </a:r>
          </a:p>
          <a:p>
            <a:r>
              <a:rPr lang="en-US" altLang="ja-JP" sz="900" dirty="0"/>
              <a:t>  }</a:t>
            </a:r>
          </a:p>
          <a:p>
            <a:r>
              <a:rPr lang="en-US" altLang="ja-JP" sz="900" dirty="0"/>
              <a:t>  # Add new columns or overwrite existing ones (similar to SAS DATA step behavior)</a:t>
            </a:r>
          </a:p>
          <a:p>
            <a:r>
              <a:rPr lang="en-US" altLang="ja-JP" sz="900" dirty="0"/>
              <a:t>  for (</a:t>
            </a:r>
            <a:r>
              <a:rPr lang="en-US" altLang="ja-JP" sz="900" dirty="0" err="1"/>
              <a:t>vn</a:t>
            </a:r>
            <a:r>
              <a:rPr lang="en-US" altLang="ja-JP" sz="900" dirty="0"/>
              <a:t> in var) {</a:t>
            </a:r>
          </a:p>
          <a:p>
            <a:r>
              <a:rPr lang="en-US" altLang="ja-JP" sz="900" dirty="0"/>
              <a:t>    </a:t>
            </a:r>
            <a:r>
              <a:rPr lang="en-US" altLang="ja-JP" sz="900" dirty="0" err="1"/>
              <a:t>DTx</a:t>
            </a:r>
            <a:r>
              <a:rPr lang="en-US" altLang="ja-JP" sz="900" dirty="0"/>
              <a:t>[, (</a:t>
            </a:r>
            <a:r>
              <a:rPr lang="en-US" altLang="ja-JP" sz="900" dirty="0" err="1"/>
              <a:t>vn</a:t>
            </a:r>
            <a:r>
              <a:rPr lang="en-US" altLang="ja-JP" sz="900" dirty="0"/>
              <a:t>) := RES[[</a:t>
            </a:r>
            <a:r>
              <a:rPr lang="en-US" altLang="ja-JP" sz="900" dirty="0" err="1"/>
              <a:t>vn</a:t>
            </a:r>
            <a:r>
              <a:rPr lang="en-US" altLang="ja-JP" sz="900" dirty="0"/>
              <a:t>]]]</a:t>
            </a:r>
          </a:p>
          <a:p>
            <a:r>
              <a:rPr lang="en-US" altLang="ja-JP" sz="900" dirty="0"/>
              <a:t>  }</a:t>
            </a:r>
          </a:p>
        </p:txBody>
      </p:sp>
      <p:sp>
        <p:nvSpPr>
          <p:cNvPr id="9" name="テキスト ボックス 8">
            <a:extLst>
              <a:ext uri="{FF2B5EF4-FFF2-40B4-BE49-F238E27FC236}">
                <a16:creationId xmlns:a16="http://schemas.microsoft.com/office/drawing/2014/main" id="{4CCBBFF6-DA0E-875D-7613-D1AA8F9BC540}"/>
              </a:ext>
            </a:extLst>
          </p:cNvPr>
          <p:cNvSpPr txBox="1"/>
          <p:nvPr/>
        </p:nvSpPr>
        <p:spPr>
          <a:xfrm>
            <a:off x="190500" y="1154708"/>
            <a:ext cx="7213600" cy="4801314"/>
          </a:xfrm>
          <a:prstGeom prst="rect">
            <a:avLst/>
          </a:prstGeom>
          <a:noFill/>
        </p:spPr>
        <p:txBody>
          <a:bodyPr wrap="square">
            <a:spAutoFit/>
          </a:bodyPr>
          <a:lstStyle/>
          <a:p>
            <a:r>
              <a:rPr lang="en-US" altLang="ja-JP" sz="900" dirty="0" err="1"/>
              <a:t>kvlookup_dt</a:t>
            </a:r>
            <a:r>
              <a:rPr lang="en-US" altLang="ja-JP" sz="900" dirty="0"/>
              <a:t> &lt;- function(x,</a:t>
            </a:r>
          </a:p>
          <a:p>
            <a:r>
              <a:rPr lang="en-US" altLang="ja-JP" sz="900" dirty="0"/>
              <a:t>                        master,</a:t>
            </a:r>
          </a:p>
          <a:p>
            <a:r>
              <a:rPr lang="en-US" altLang="ja-JP" sz="900" dirty="0"/>
              <a:t>                        key,             # character vector: key column names</a:t>
            </a:r>
          </a:p>
          <a:p>
            <a:r>
              <a:rPr lang="en-US" altLang="ja-JP" sz="900" dirty="0"/>
              <a:t>                        var = NULL,      # character vector: variable names to retrieve (NULL = all columns except keys)</a:t>
            </a:r>
          </a:p>
          <a:p>
            <a:r>
              <a:rPr lang="en-US" altLang="ja-JP" sz="900" dirty="0"/>
              <a:t>                        </a:t>
            </a:r>
            <a:r>
              <a:rPr lang="en-US" altLang="ja-JP" sz="900" dirty="0" err="1"/>
              <a:t>wh</a:t>
            </a:r>
            <a:r>
              <a:rPr lang="en-US" altLang="ja-JP" sz="900" dirty="0"/>
              <a:t>  = NULL,      # character scalar: </a:t>
            </a:r>
            <a:r>
              <a:rPr lang="en-US" altLang="ja-JP" sz="900" dirty="0" err="1"/>
              <a:t>data.table</a:t>
            </a:r>
            <a:r>
              <a:rPr lang="en-US" altLang="ja-JP" sz="900" dirty="0"/>
              <a:t> expression applied to master (e.g., quote(Age &gt; 12) or "Age &gt; 12")</a:t>
            </a:r>
          </a:p>
          <a:p>
            <a:r>
              <a:rPr lang="en-US" altLang="ja-JP" sz="900" dirty="0"/>
              <a:t>                        warn = FALSE,    # whether to issue a warning when lookup keys are not found</a:t>
            </a:r>
          </a:p>
          <a:p>
            <a:r>
              <a:rPr lang="en-US" altLang="ja-JP" sz="900" dirty="0"/>
              <a:t>                        overwrite = TRUE # whether to overwrite existing columns in x if names overlap</a:t>
            </a:r>
          </a:p>
          <a:p>
            <a:r>
              <a:rPr lang="en-US" altLang="ja-JP" sz="900" dirty="0"/>
              <a:t>) {</a:t>
            </a:r>
          </a:p>
          <a:p>
            <a:r>
              <a:rPr lang="en-US" altLang="ja-JP" sz="900" dirty="0"/>
              <a:t>  </a:t>
            </a:r>
            <a:r>
              <a:rPr lang="en-US" altLang="ja-JP" sz="900" dirty="0" err="1"/>
              <a:t>stopifnot</a:t>
            </a:r>
            <a:r>
              <a:rPr lang="en-US" altLang="ja-JP" sz="900" dirty="0"/>
              <a:t>(</a:t>
            </a:r>
            <a:r>
              <a:rPr lang="en-US" altLang="ja-JP" sz="900" dirty="0" err="1"/>
              <a:t>requireNamespace</a:t>
            </a:r>
            <a:r>
              <a:rPr lang="en-US" altLang="ja-JP" sz="900" dirty="0"/>
              <a:t>("</a:t>
            </a:r>
            <a:r>
              <a:rPr lang="en-US" altLang="ja-JP" sz="900" dirty="0" err="1"/>
              <a:t>data.table</a:t>
            </a:r>
            <a:r>
              <a:rPr lang="en-US" altLang="ja-JP" sz="900" dirty="0"/>
              <a:t>", quietly = TRUE))</a:t>
            </a:r>
          </a:p>
          <a:p>
            <a:r>
              <a:rPr lang="en-US" altLang="ja-JP" sz="900" dirty="0"/>
              <a:t>  </a:t>
            </a:r>
            <a:r>
              <a:rPr lang="en-US" altLang="ja-JP" sz="900" dirty="0" err="1"/>
              <a:t>DTx</a:t>
            </a:r>
            <a:r>
              <a:rPr lang="en-US" altLang="ja-JP" sz="900" dirty="0"/>
              <a:t> &lt;- </a:t>
            </a:r>
            <a:r>
              <a:rPr lang="en-US" altLang="ja-JP" sz="900" dirty="0" err="1"/>
              <a:t>data.table</a:t>
            </a:r>
            <a:r>
              <a:rPr lang="en-US" altLang="ja-JP" sz="900" dirty="0"/>
              <a:t>::</a:t>
            </a:r>
            <a:r>
              <a:rPr lang="en-US" altLang="ja-JP" sz="900" dirty="0" err="1"/>
              <a:t>as.data.table</a:t>
            </a:r>
            <a:r>
              <a:rPr lang="en-US" altLang="ja-JP" sz="900" dirty="0"/>
              <a:t>(x)</a:t>
            </a:r>
          </a:p>
          <a:p>
            <a:r>
              <a:rPr lang="en-US" altLang="ja-JP" sz="900" dirty="0"/>
              <a:t>  </a:t>
            </a:r>
            <a:r>
              <a:rPr lang="en-US" altLang="ja-JP" sz="900" dirty="0" err="1"/>
              <a:t>DTm</a:t>
            </a:r>
            <a:r>
              <a:rPr lang="en-US" altLang="ja-JP" sz="900" dirty="0"/>
              <a:t> &lt;- </a:t>
            </a:r>
            <a:r>
              <a:rPr lang="en-US" altLang="ja-JP" sz="900" dirty="0" err="1"/>
              <a:t>data.table</a:t>
            </a:r>
            <a:r>
              <a:rPr lang="en-US" altLang="ja-JP" sz="900" dirty="0"/>
              <a:t>::</a:t>
            </a:r>
            <a:r>
              <a:rPr lang="en-US" altLang="ja-JP" sz="900" dirty="0" err="1"/>
              <a:t>as.data.table</a:t>
            </a:r>
            <a:r>
              <a:rPr lang="en-US" altLang="ja-JP" sz="900" dirty="0"/>
              <a:t>(master)</a:t>
            </a:r>
          </a:p>
          <a:p>
            <a:r>
              <a:rPr lang="en-US" altLang="ja-JP" sz="900" dirty="0"/>
              <a:t>  </a:t>
            </a:r>
          </a:p>
          <a:p>
            <a:r>
              <a:rPr lang="en-US" altLang="ja-JP" sz="900" dirty="0"/>
              <a:t>  # --- Apply WHERE filter (</a:t>
            </a:r>
            <a:r>
              <a:rPr lang="en-US" altLang="ja-JP" sz="900" dirty="0" err="1"/>
              <a:t>wh</a:t>
            </a:r>
            <a:r>
              <a:rPr lang="en-US" altLang="ja-JP" sz="900" dirty="0"/>
              <a:t>) to master ---</a:t>
            </a:r>
          </a:p>
          <a:p>
            <a:r>
              <a:rPr lang="en-US" altLang="ja-JP" sz="900" dirty="0"/>
              <a:t>  if (!</a:t>
            </a:r>
            <a:r>
              <a:rPr lang="en-US" altLang="ja-JP" sz="900" dirty="0" err="1"/>
              <a:t>is.null</a:t>
            </a:r>
            <a:r>
              <a:rPr lang="en-US" altLang="ja-JP" sz="900" dirty="0"/>
              <a:t>(</a:t>
            </a:r>
            <a:r>
              <a:rPr lang="en-US" altLang="ja-JP" sz="900" dirty="0" err="1"/>
              <a:t>wh</a:t>
            </a:r>
            <a:r>
              <a:rPr lang="en-US" altLang="ja-JP" sz="900" dirty="0"/>
              <a:t>) &amp;&amp; </a:t>
            </a:r>
            <a:r>
              <a:rPr lang="en-US" altLang="ja-JP" sz="900" dirty="0" err="1"/>
              <a:t>nzchar</a:t>
            </a:r>
            <a:r>
              <a:rPr lang="en-US" altLang="ja-JP" sz="900" dirty="0"/>
              <a:t>(</a:t>
            </a:r>
            <a:r>
              <a:rPr lang="en-US" altLang="ja-JP" sz="900" dirty="0" err="1"/>
              <a:t>as.character</a:t>
            </a:r>
            <a:r>
              <a:rPr lang="en-US" altLang="ja-JP" sz="900" dirty="0"/>
              <a:t>(</a:t>
            </a:r>
            <a:r>
              <a:rPr lang="en-US" altLang="ja-JP" sz="900" dirty="0" err="1"/>
              <a:t>wh</a:t>
            </a:r>
            <a:r>
              <a:rPr lang="en-US" altLang="ja-JP" sz="900" dirty="0"/>
              <a:t>))) {</a:t>
            </a:r>
          </a:p>
          <a:p>
            <a:r>
              <a:rPr lang="en-US" altLang="ja-JP" sz="900" dirty="0"/>
              <a:t>    # Allow both character and expression inputs for evaluation</a:t>
            </a:r>
          </a:p>
          <a:p>
            <a:r>
              <a:rPr lang="en-US" altLang="ja-JP" sz="900" dirty="0"/>
              <a:t>    if (</a:t>
            </a:r>
            <a:r>
              <a:rPr lang="en-US" altLang="ja-JP" sz="900" dirty="0" err="1"/>
              <a:t>is.character</a:t>
            </a:r>
            <a:r>
              <a:rPr lang="en-US" altLang="ja-JP" sz="900" dirty="0"/>
              <a:t>(</a:t>
            </a:r>
            <a:r>
              <a:rPr lang="en-US" altLang="ja-JP" sz="900" dirty="0" err="1"/>
              <a:t>wh</a:t>
            </a:r>
            <a:r>
              <a:rPr lang="en-US" altLang="ja-JP" sz="900" dirty="0"/>
              <a:t>)) {</a:t>
            </a:r>
          </a:p>
          <a:p>
            <a:r>
              <a:rPr lang="en-US" altLang="ja-JP" sz="900" dirty="0"/>
              <a:t>      </a:t>
            </a:r>
            <a:r>
              <a:rPr lang="en-US" altLang="ja-JP" sz="900" dirty="0" err="1"/>
              <a:t>wh_expr</a:t>
            </a:r>
            <a:r>
              <a:rPr lang="en-US" altLang="ja-JP" sz="900" dirty="0"/>
              <a:t> &lt;- parse(text = </a:t>
            </a:r>
            <a:r>
              <a:rPr lang="en-US" altLang="ja-JP" sz="900" dirty="0" err="1"/>
              <a:t>wh</a:t>
            </a:r>
            <a:r>
              <a:rPr lang="en-US" altLang="ja-JP" sz="900" dirty="0"/>
              <a:t>)[[1]]</a:t>
            </a:r>
          </a:p>
          <a:p>
            <a:r>
              <a:rPr lang="en-US" altLang="ja-JP" sz="900" dirty="0"/>
              <a:t>    } else {</a:t>
            </a:r>
          </a:p>
          <a:p>
            <a:r>
              <a:rPr lang="en-US" altLang="ja-JP" sz="900" dirty="0"/>
              <a:t>      </a:t>
            </a:r>
            <a:r>
              <a:rPr lang="en-US" altLang="ja-JP" sz="900" dirty="0" err="1"/>
              <a:t>wh_expr</a:t>
            </a:r>
            <a:r>
              <a:rPr lang="en-US" altLang="ja-JP" sz="900" dirty="0"/>
              <a:t> &lt;- </a:t>
            </a:r>
            <a:r>
              <a:rPr lang="en-US" altLang="ja-JP" sz="900" dirty="0" err="1"/>
              <a:t>wh</a:t>
            </a:r>
            <a:endParaRPr lang="en-US" altLang="ja-JP" sz="900" dirty="0"/>
          </a:p>
          <a:p>
            <a:r>
              <a:rPr lang="en-US" altLang="ja-JP" sz="900" dirty="0"/>
              <a:t>    }</a:t>
            </a:r>
          </a:p>
          <a:p>
            <a:r>
              <a:rPr lang="en-US" altLang="ja-JP" sz="900" dirty="0"/>
              <a:t>    </a:t>
            </a:r>
            <a:r>
              <a:rPr lang="en-US" altLang="ja-JP" sz="900" dirty="0" err="1"/>
              <a:t>DTm</a:t>
            </a:r>
            <a:r>
              <a:rPr lang="en-US" altLang="ja-JP" sz="900" dirty="0"/>
              <a:t> &lt;- </a:t>
            </a:r>
            <a:r>
              <a:rPr lang="en-US" altLang="ja-JP" sz="900" dirty="0" err="1"/>
              <a:t>DTm</a:t>
            </a:r>
            <a:r>
              <a:rPr lang="en-US" altLang="ja-JP" sz="900" dirty="0"/>
              <a:t>[eval(</a:t>
            </a:r>
            <a:r>
              <a:rPr lang="en-US" altLang="ja-JP" sz="900" dirty="0" err="1"/>
              <a:t>wh_expr</a:t>
            </a:r>
            <a:r>
              <a:rPr lang="en-US" altLang="ja-JP" sz="900" dirty="0"/>
              <a:t>)]</a:t>
            </a:r>
          </a:p>
          <a:p>
            <a:r>
              <a:rPr lang="en-US" altLang="ja-JP" sz="900" dirty="0"/>
              <a:t>  }</a:t>
            </a:r>
          </a:p>
          <a:p>
            <a:r>
              <a:rPr lang="en-US" altLang="ja-JP" sz="900" dirty="0"/>
              <a:t>  </a:t>
            </a:r>
          </a:p>
          <a:p>
            <a:r>
              <a:rPr lang="en-US" altLang="ja-JP" sz="900" dirty="0"/>
              <a:t>  # --- Determine columns to keep (key + var) ---</a:t>
            </a:r>
          </a:p>
          <a:p>
            <a:r>
              <a:rPr lang="en-US" altLang="ja-JP" sz="900" dirty="0"/>
              <a:t>  if (</a:t>
            </a:r>
            <a:r>
              <a:rPr lang="en-US" altLang="ja-JP" sz="900" dirty="0" err="1"/>
              <a:t>is.null</a:t>
            </a:r>
            <a:r>
              <a:rPr lang="en-US" altLang="ja-JP" sz="900" dirty="0"/>
              <a:t>(var)) {</a:t>
            </a:r>
          </a:p>
          <a:p>
            <a:r>
              <a:rPr lang="en-US" altLang="ja-JP" sz="900" dirty="0"/>
              <a:t>    # If var is not specified, use all columns in master except keys</a:t>
            </a:r>
          </a:p>
          <a:p>
            <a:r>
              <a:rPr lang="en-US" altLang="ja-JP" sz="900" dirty="0"/>
              <a:t>    var &lt;- </a:t>
            </a:r>
            <a:r>
              <a:rPr lang="en-US" altLang="ja-JP" sz="900" dirty="0" err="1"/>
              <a:t>setdiff</a:t>
            </a:r>
            <a:r>
              <a:rPr lang="en-US" altLang="ja-JP" sz="900" dirty="0"/>
              <a:t>(names(</a:t>
            </a:r>
            <a:r>
              <a:rPr lang="en-US" altLang="ja-JP" sz="900" dirty="0" err="1"/>
              <a:t>DTm</a:t>
            </a:r>
            <a:r>
              <a:rPr lang="en-US" altLang="ja-JP" sz="900" dirty="0"/>
              <a:t>), key)</a:t>
            </a:r>
          </a:p>
          <a:p>
            <a:r>
              <a:rPr lang="en-US" altLang="ja-JP" sz="900" dirty="0"/>
              <a:t>  }</a:t>
            </a:r>
          </a:p>
          <a:p>
            <a:r>
              <a:rPr lang="en-US" altLang="ja-JP" sz="900" dirty="0"/>
              <a:t>  </a:t>
            </a:r>
            <a:r>
              <a:rPr lang="en-US" altLang="ja-JP" sz="900" dirty="0" err="1"/>
              <a:t>keep_cols</a:t>
            </a:r>
            <a:r>
              <a:rPr lang="en-US" altLang="ja-JP" sz="900" dirty="0"/>
              <a:t> &lt;- unique(c(key, var))</a:t>
            </a:r>
          </a:p>
          <a:p>
            <a:r>
              <a:rPr lang="en-US" altLang="ja-JP" sz="900" dirty="0"/>
              <a:t>  </a:t>
            </a:r>
            <a:r>
              <a:rPr lang="en-US" altLang="ja-JP" sz="900" dirty="0" err="1"/>
              <a:t>miss_cols</a:t>
            </a:r>
            <a:r>
              <a:rPr lang="en-US" altLang="ja-JP" sz="900" dirty="0"/>
              <a:t> &lt;- </a:t>
            </a:r>
            <a:r>
              <a:rPr lang="en-US" altLang="ja-JP" sz="900" dirty="0" err="1"/>
              <a:t>setdiff</a:t>
            </a:r>
            <a:r>
              <a:rPr lang="en-US" altLang="ja-JP" sz="900" dirty="0"/>
              <a:t>(</a:t>
            </a:r>
            <a:r>
              <a:rPr lang="en-US" altLang="ja-JP" sz="900" dirty="0" err="1"/>
              <a:t>keep_cols</a:t>
            </a:r>
            <a:r>
              <a:rPr lang="en-US" altLang="ja-JP" sz="900" dirty="0"/>
              <a:t>, names(</a:t>
            </a:r>
            <a:r>
              <a:rPr lang="en-US" altLang="ja-JP" sz="900" dirty="0" err="1"/>
              <a:t>DTm</a:t>
            </a:r>
            <a:r>
              <a:rPr lang="en-US" altLang="ja-JP" sz="900" dirty="0"/>
              <a:t>))</a:t>
            </a:r>
          </a:p>
          <a:p>
            <a:r>
              <a:rPr lang="en-US" altLang="ja-JP" sz="900" dirty="0"/>
              <a:t>  if (length(</a:t>
            </a:r>
            <a:r>
              <a:rPr lang="en-US" altLang="ja-JP" sz="900" dirty="0" err="1"/>
              <a:t>miss_cols</a:t>
            </a:r>
            <a:r>
              <a:rPr lang="en-US" altLang="ja-JP" sz="900" dirty="0"/>
              <a:t>)) {</a:t>
            </a:r>
          </a:p>
          <a:p>
            <a:r>
              <a:rPr lang="en-US" altLang="ja-JP" sz="900" dirty="0"/>
              <a:t>    stop(</a:t>
            </a:r>
            <a:r>
              <a:rPr lang="en-US" altLang="ja-JP" sz="900" dirty="0" err="1"/>
              <a:t>sprintf</a:t>
            </a:r>
            <a:r>
              <a:rPr lang="en-US" altLang="ja-JP" sz="900" dirty="0"/>
              <a:t>("The following columns do not exist in master: %s", paste(</a:t>
            </a:r>
            <a:r>
              <a:rPr lang="en-US" altLang="ja-JP" sz="900" dirty="0" err="1"/>
              <a:t>miss_cols</a:t>
            </a:r>
            <a:r>
              <a:rPr lang="en-US" altLang="ja-JP" sz="900" dirty="0"/>
              <a:t>, collapse = ", ")))</a:t>
            </a:r>
          </a:p>
          <a:p>
            <a:r>
              <a:rPr lang="en-US" altLang="ja-JP" sz="900" dirty="0"/>
              <a:t>  }</a:t>
            </a:r>
          </a:p>
          <a:p>
            <a:r>
              <a:rPr lang="en-US" altLang="ja-JP" sz="900" dirty="0"/>
              <a:t>  </a:t>
            </a:r>
            <a:r>
              <a:rPr lang="en-US" altLang="ja-JP" sz="900" dirty="0" err="1"/>
              <a:t>DTm</a:t>
            </a:r>
            <a:r>
              <a:rPr lang="en-US" altLang="ja-JP" sz="900" dirty="0"/>
              <a:t> &lt;- </a:t>
            </a:r>
            <a:r>
              <a:rPr lang="en-US" altLang="ja-JP" sz="900" dirty="0" err="1"/>
              <a:t>DTm</a:t>
            </a:r>
            <a:r>
              <a:rPr lang="en-US" altLang="ja-JP" sz="900" dirty="0"/>
              <a:t>[, ..</a:t>
            </a:r>
            <a:r>
              <a:rPr lang="en-US" altLang="ja-JP" sz="900" dirty="0" err="1"/>
              <a:t>keep_cols</a:t>
            </a:r>
            <a:r>
              <a:rPr lang="en-US" altLang="ja-JP" sz="900" dirty="0"/>
              <a:t>]</a:t>
            </a:r>
          </a:p>
        </p:txBody>
      </p:sp>
      <p:sp>
        <p:nvSpPr>
          <p:cNvPr id="11" name="テキスト ボックス 10">
            <a:extLst>
              <a:ext uri="{FF2B5EF4-FFF2-40B4-BE49-F238E27FC236}">
                <a16:creationId xmlns:a16="http://schemas.microsoft.com/office/drawing/2014/main" id="{E9AE080B-3A44-1270-904E-C92EFC341A89}"/>
              </a:ext>
            </a:extLst>
          </p:cNvPr>
          <p:cNvSpPr txBox="1"/>
          <p:nvPr/>
        </p:nvSpPr>
        <p:spPr>
          <a:xfrm>
            <a:off x="9652000" y="1901795"/>
            <a:ext cx="4655377" cy="4385816"/>
          </a:xfrm>
          <a:prstGeom prst="rect">
            <a:avLst/>
          </a:prstGeom>
          <a:noFill/>
        </p:spPr>
        <p:txBody>
          <a:bodyPr wrap="square">
            <a:spAutoFit/>
          </a:bodyPr>
          <a:lstStyle/>
          <a:p>
            <a:endParaRPr lang="en-US" altLang="ja-JP" sz="900" dirty="0"/>
          </a:p>
          <a:p>
            <a:r>
              <a:rPr lang="en-US" altLang="ja-JP" sz="900" dirty="0"/>
              <a:t>  </a:t>
            </a:r>
          </a:p>
          <a:p>
            <a:r>
              <a:rPr lang="en-US" altLang="ja-JP" sz="900" dirty="0"/>
              <a:t>  # --- Issue warnings (warn=TRUE when keys are non-NA but not found) ---</a:t>
            </a:r>
          </a:p>
          <a:p>
            <a:r>
              <a:rPr lang="en-US" altLang="ja-JP" sz="900" dirty="0"/>
              <a:t>  if (</a:t>
            </a:r>
            <a:r>
              <a:rPr lang="en-US" altLang="ja-JP" sz="900" dirty="0" err="1"/>
              <a:t>isTRUE</a:t>
            </a:r>
            <a:r>
              <a:rPr lang="en-US" altLang="ja-JP" sz="900" dirty="0"/>
              <a:t>(warn)) {</a:t>
            </a:r>
          </a:p>
          <a:p>
            <a:r>
              <a:rPr lang="en-US" altLang="ja-JP" sz="900" dirty="0"/>
              <a:t>    # "matched" = whether the master-side flag is TRUE</a:t>
            </a:r>
          </a:p>
          <a:p>
            <a:r>
              <a:rPr lang="en-US" altLang="ja-JP" sz="900" dirty="0"/>
              <a:t>    matched &lt;- </a:t>
            </a:r>
            <a:r>
              <a:rPr lang="en-US" altLang="ja-JP" sz="900" dirty="0" err="1"/>
              <a:t>isTRUE</a:t>
            </a:r>
            <a:r>
              <a:rPr lang="en-US" altLang="ja-JP" sz="900" dirty="0"/>
              <a:t>(RES[[</a:t>
            </a:r>
            <a:r>
              <a:rPr lang="en-US" altLang="ja-JP" sz="900" dirty="0" err="1"/>
              <a:t>hit_col</a:t>
            </a:r>
            <a:r>
              <a:rPr lang="en-US" altLang="ja-JP" sz="900" dirty="0"/>
              <a:t>]])</a:t>
            </a:r>
          </a:p>
          <a:p>
            <a:r>
              <a:rPr lang="en-US" altLang="ja-JP" sz="900" dirty="0"/>
              <a:t>    matched[is.na(matched)] &lt;- FALSE</a:t>
            </a:r>
          </a:p>
          <a:p>
            <a:r>
              <a:rPr lang="en-US" altLang="ja-JP" sz="900" dirty="0"/>
              <a:t>    </a:t>
            </a:r>
          </a:p>
          <a:p>
            <a:r>
              <a:rPr lang="en-US" altLang="ja-JP" sz="900" dirty="0"/>
              <a:t>    # "</a:t>
            </a:r>
            <a:r>
              <a:rPr lang="en-US" altLang="ja-JP" sz="900" dirty="0" err="1"/>
              <a:t>key_any_present</a:t>
            </a:r>
            <a:r>
              <a:rPr lang="en-US" altLang="ja-JP" sz="900" dirty="0"/>
              <a:t>" = at least one key is non-missing</a:t>
            </a:r>
          </a:p>
          <a:p>
            <a:r>
              <a:rPr lang="en-US" altLang="ja-JP" sz="900" dirty="0"/>
              <a:t>    </a:t>
            </a:r>
            <a:r>
              <a:rPr lang="en-US" altLang="ja-JP" sz="900" dirty="0" err="1"/>
              <a:t>key_df</a:t>
            </a:r>
            <a:r>
              <a:rPr lang="en-US" altLang="ja-JP" sz="900" dirty="0"/>
              <a:t> &lt;- RES[, ..key]</a:t>
            </a:r>
          </a:p>
          <a:p>
            <a:r>
              <a:rPr lang="en-US" altLang="ja-JP" sz="900" dirty="0"/>
              <a:t>    </a:t>
            </a:r>
            <a:r>
              <a:rPr lang="en-US" altLang="ja-JP" sz="900" dirty="0" err="1"/>
              <a:t>key_any_present</a:t>
            </a:r>
            <a:r>
              <a:rPr lang="en-US" altLang="ja-JP" sz="900" dirty="0"/>
              <a:t> &lt;- apply(!is.na(</a:t>
            </a:r>
            <a:r>
              <a:rPr lang="en-US" altLang="ja-JP" sz="900" dirty="0" err="1"/>
              <a:t>as.data.frame</a:t>
            </a:r>
            <a:r>
              <a:rPr lang="en-US" altLang="ja-JP" sz="900" dirty="0"/>
              <a:t>(</a:t>
            </a:r>
            <a:r>
              <a:rPr lang="en-US" altLang="ja-JP" sz="900" dirty="0" err="1"/>
              <a:t>key_df</a:t>
            </a:r>
            <a:r>
              <a:rPr lang="en-US" altLang="ja-JP" sz="900" dirty="0"/>
              <a:t>)), 1, any)</a:t>
            </a:r>
          </a:p>
          <a:p>
            <a:r>
              <a:rPr lang="en-US" altLang="ja-JP" sz="900" dirty="0"/>
              <a:t>    </a:t>
            </a:r>
          </a:p>
          <a:p>
            <a:r>
              <a:rPr lang="en-US" altLang="ja-JP" sz="900" dirty="0"/>
              <a:t>    </a:t>
            </a:r>
            <a:r>
              <a:rPr lang="en-US" altLang="ja-JP" sz="900" dirty="0" err="1"/>
              <a:t>not_found</a:t>
            </a:r>
            <a:r>
              <a:rPr lang="en-US" altLang="ja-JP" sz="900" dirty="0"/>
              <a:t> &lt;- (!matched) &amp; </a:t>
            </a:r>
            <a:r>
              <a:rPr lang="en-US" altLang="ja-JP" sz="900" dirty="0" err="1"/>
              <a:t>key_any_present</a:t>
            </a:r>
            <a:endParaRPr lang="en-US" altLang="ja-JP" sz="900" dirty="0"/>
          </a:p>
          <a:p>
            <a:r>
              <a:rPr lang="en-US" altLang="ja-JP" sz="900" dirty="0"/>
              <a:t>    if (any(</a:t>
            </a:r>
            <a:r>
              <a:rPr lang="en-US" altLang="ja-JP" sz="900" dirty="0" err="1"/>
              <a:t>not_found</a:t>
            </a:r>
            <a:r>
              <a:rPr lang="en-US" altLang="ja-JP" sz="900" dirty="0"/>
              <a:t>)) {</a:t>
            </a:r>
          </a:p>
          <a:p>
            <a:r>
              <a:rPr lang="en-US" altLang="ja-JP" sz="900" dirty="0"/>
              <a:t>      # Log the missing key values</a:t>
            </a:r>
          </a:p>
          <a:p>
            <a:r>
              <a:rPr lang="en-US" altLang="ja-JP" sz="900" dirty="0"/>
              <a:t>      </a:t>
            </a:r>
            <a:r>
              <a:rPr lang="en-US" altLang="ja-JP" sz="900" dirty="0" err="1"/>
              <a:t>msg_keys</a:t>
            </a:r>
            <a:r>
              <a:rPr lang="en-US" altLang="ja-JP" sz="900" dirty="0"/>
              <a:t> &lt;- apply(</a:t>
            </a:r>
            <a:r>
              <a:rPr lang="en-US" altLang="ja-JP" sz="900" dirty="0" err="1"/>
              <a:t>as.data.frame</a:t>
            </a:r>
            <a:r>
              <a:rPr lang="en-US" altLang="ja-JP" sz="900" dirty="0"/>
              <a:t>(</a:t>
            </a:r>
            <a:r>
              <a:rPr lang="en-US" altLang="ja-JP" sz="900" dirty="0" err="1"/>
              <a:t>key_df</a:t>
            </a:r>
            <a:r>
              <a:rPr lang="en-US" altLang="ja-JP" sz="900" dirty="0"/>
              <a:t>[</a:t>
            </a:r>
            <a:r>
              <a:rPr lang="en-US" altLang="ja-JP" sz="900" dirty="0" err="1"/>
              <a:t>not_found</a:t>
            </a:r>
            <a:r>
              <a:rPr lang="en-US" altLang="ja-JP" sz="900" dirty="0"/>
              <a:t>]), 1, function(</a:t>
            </a:r>
            <a:r>
              <a:rPr lang="en-US" altLang="ja-JP" sz="900" dirty="0" err="1"/>
              <a:t>rw</a:t>
            </a:r>
            <a:r>
              <a:rPr lang="en-US" altLang="ja-JP" sz="900" dirty="0"/>
              <a:t>) {</a:t>
            </a:r>
          </a:p>
          <a:p>
            <a:r>
              <a:rPr lang="en-US" altLang="ja-JP" sz="900" dirty="0"/>
              <a:t>        paste(</a:t>
            </a:r>
            <a:r>
              <a:rPr lang="en-US" altLang="ja-JP" sz="900" dirty="0" err="1"/>
              <a:t>sprintf</a:t>
            </a:r>
            <a:r>
              <a:rPr lang="en-US" altLang="ja-JP" sz="900" dirty="0"/>
              <a:t>("%s=%s", names(</a:t>
            </a:r>
            <a:r>
              <a:rPr lang="en-US" altLang="ja-JP" sz="900" dirty="0" err="1"/>
              <a:t>key_df</a:t>
            </a:r>
            <a:r>
              <a:rPr lang="en-US" altLang="ja-JP" sz="900" dirty="0"/>
              <a:t>), </a:t>
            </a:r>
            <a:r>
              <a:rPr lang="en-US" altLang="ja-JP" sz="900" dirty="0" err="1"/>
              <a:t>ifelse</a:t>
            </a:r>
            <a:r>
              <a:rPr lang="en-US" altLang="ja-JP" sz="900" dirty="0"/>
              <a:t>(is.na(</a:t>
            </a:r>
            <a:r>
              <a:rPr lang="en-US" altLang="ja-JP" sz="900" dirty="0" err="1"/>
              <a:t>rw</a:t>
            </a:r>
            <a:r>
              <a:rPr lang="en-US" altLang="ja-JP" sz="900" dirty="0"/>
              <a:t>), </a:t>
            </a:r>
          </a:p>
          <a:p>
            <a:r>
              <a:rPr lang="en-US" altLang="ja-JP" sz="900" dirty="0"/>
              <a:t>"NA", </a:t>
            </a:r>
            <a:r>
              <a:rPr lang="en-US" altLang="ja-JP" sz="900" dirty="0" err="1"/>
              <a:t>as.character</a:t>
            </a:r>
            <a:r>
              <a:rPr lang="en-US" altLang="ja-JP" sz="900" dirty="0"/>
              <a:t>(</a:t>
            </a:r>
            <a:r>
              <a:rPr lang="en-US" altLang="ja-JP" sz="900" dirty="0" err="1"/>
              <a:t>rw</a:t>
            </a:r>
            <a:r>
              <a:rPr lang="en-US" altLang="ja-JP" sz="900" dirty="0"/>
              <a:t>))), collapse = ", ")</a:t>
            </a:r>
          </a:p>
          <a:p>
            <a:r>
              <a:rPr lang="en-US" altLang="ja-JP" sz="900" dirty="0"/>
              <a:t>      })</a:t>
            </a:r>
          </a:p>
          <a:p>
            <a:r>
              <a:rPr lang="en-US" altLang="ja-JP" sz="900" dirty="0"/>
              <a:t>      warning(</a:t>
            </a:r>
            <a:r>
              <a:rPr lang="en-US" altLang="ja-JP" sz="900" dirty="0" err="1"/>
              <a:t>sprintf</a:t>
            </a:r>
            <a:r>
              <a:rPr lang="en-US" altLang="ja-JP" sz="900" dirty="0"/>
              <a:t>("</a:t>
            </a:r>
            <a:r>
              <a:rPr lang="en-US" altLang="ja-JP" sz="900" dirty="0" err="1"/>
              <a:t>kvlookup_dt</a:t>
            </a:r>
            <a:r>
              <a:rPr lang="en-US" altLang="ja-JP" sz="900" dirty="0"/>
              <a:t>: %d key(s) not found in master. Examples:\</a:t>
            </a:r>
            <a:r>
              <a:rPr lang="en-US" altLang="ja-JP" sz="900" dirty="0" err="1"/>
              <a:t>n%s</a:t>
            </a:r>
            <a:r>
              <a:rPr lang="en-US" altLang="ja-JP" sz="900" dirty="0"/>
              <a:t>",</a:t>
            </a:r>
          </a:p>
          <a:p>
            <a:r>
              <a:rPr lang="en-US" altLang="ja-JP" sz="900" dirty="0"/>
              <a:t>                      sum(</a:t>
            </a:r>
            <a:r>
              <a:rPr lang="en-US" altLang="ja-JP" sz="900" dirty="0" err="1"/>
              <a:t>not_found</a:t>
            </a:r>
            <a:r>
              <a:rPr lang="en-US" altLang="ja-JP" sz="900" dirty="0"/>
              <a:t>),</a:t>
            </a:r>
          </a:p>
          <a:p>
            <a:r>
              <a:rPr lang="en-US" altLang="ja-JP" sz="900" dirty="0"/>
              <a:t>                      paste(utils::head(</a:t>
            </a:r>
            <a:r>
              <a:rPr lang="en-US" altLang="ja-JP" sz="900" dirty="0" err="1"/>
              <a:t>msg_keys</a:t>
            </a:r>
            <a:r>
              <a:rPr lang="en-US" altLang="ja-JP" sz="900" dirty="0"/>
              <a:t>, 5), collapse = "\n")))</a:t>
            </a:r>
          </a:p>
          <a:p>
            <a:r>
              <a:rPr lang="en-US" altLang="ja-JP" sz="900" dirty="0"/>
              <a:t>    }</a:t>
            </a:r>
          </a:p>
          <a:p>
            <a:r>
              <a:rPr lang="en-US" altLang="ja-JP" sz="900" dirty="0"/>
              <a:t>  }</a:t>
            </a:r>
          </a:p>
          <a:p>
            <a:r>
              <a:rPr lang="en-US" altLang="ja-JP" sz="900" dirty="0"/>
              <a:t>  </a:t>
            </a:r>
          </a:p>
          <a:p>
            <a:r>
              <a:rPr lang="en-US" altLang="ja-JP" sz="900" dirty="0"/>
              <a:t>  # --- Remove temporary working column ---</a:t>
            </a:r>
          </a:p>
          <a:p>
            <a:r>
              <a:rPr lang="en-US" altLang="ja-JP" sz="900" dirty="0"/>
              <a:t>  RES[, (</a:t>
            </a:r>
            <a:r>
              <a:rPr lang="en-US" altLang="ja-JP" sz="900" dirty="0" err="1"/>
              <a:t>hit_col</a:t>
            </a:r>
            <a:r>
              <a:rPr lang="en-US" altLang="ja-JP" sz="900" dirty="0"/>
              <a:t>) := NULL]</a:t>
            </a:r>
          </a:p>
          <a:p>
            <a:r>
              <a:rPr lang="en-US" altLang="ja-JP" sz="900" dirty="0"/>
              <a:t>  </a:t>
            </a:r>
          </a:p>
          <a:p>
            <a:r>
              <a:rPr lang="en-US" altLang="ja-JP" sz="900" dirty="0"/>
              <a:t>  # The result is a </a:t>
            </a:r>
            <a:r>
              <a:rPr lang="en-US" altLang="ja-JP" sz="900" dirty="0" err="1"/>
              <a:t>data.table</a:t>
            </a:r>
            <a:r>
              <a:rPr lang="en-US" altLang="ja-JP" sz="900" dirty="0"/>
              <a:t> where var columns are added to x</a:t>
            </a:r>
          </a:p>
          <a:p>
            <a:r>
              <a:rPr lang="en-US" altLang="ja-JP" sz="900" dirty="0"/>
              <a:t>  return(</a:t>
            </a:r>
            <a:r>
              <a:rPr lang="en-US" altLang="ja-JP" sz="900" dirty="0" err="1"/>
              <a:t>DTx</a:t>
            </a:r>
            <a:r>
              <a:rPr lang="en-US" altLang="ja-JP" sz="900" dirty="0"/>
              <a:t>[])</a:t>
            </a:r>
          </a:p>
          <a:p>
            <a:r>
              <a:rPr lang="en-US" altLang="ja-JP" sz="900" dirty="0"/>
              <a:t>}</a:t>
            </a:r>
            <a:endParaRPr lang="ja-JP" altLang="en-US" sz="900" dirty="0"/>
          </a:p>
        </p:txBody>
      </p:sp>
      <p:sp>
        <p:nvSpPr>
          <p:cNvPr id="14" name="テキスト ボックス 13">
            <a:extLst>
              <a:ext uri="{FF2B5EF4-FFF2-40B4-BE49-F238E27FC236}">
                <a16:creationId xmlns:a16="http://schemas.microsoft.com/office/drawing/2014/main" id="{86C225D3-8AE2-314B-BEC6-6FC13BA94161}"/>
              </a:ext>
            </a:extLst>
          </p:cNvPr>
          <p:cNvSpPr txBox="1"/>
          <p:nvPr/>
        </p:nvSpPr>
        <p:spPr>
          <a:xfrm>
            <a:off x="190500" y="6564236"/>
            <a:ext cx="13601700" cy="1200329"/>
          </a:xfrm>
          <a:prstGeom prst="rect">
            <a:avLst/>
          </a:prstGeom>
          <a:noFill/>
        </p:spPr>
        <p:txBody>
          <a:bodyPr wrap="square">
            <a:spAutoFit/>
          </a:bodyPr>
          <a:lstStyle/>
          <a:p>
            <a:r>
              <a:rPr lang="ja-JP" altLang="en-US" sz="2400" dirty="0"/>
              <a:t>Using data.table, I reproduced the behavior of SAS’s </a:t>
            </a:r>
            <a:r>
              <a:rPr lang="en-US" altLang="ja-JP" sz="2400" dirty="0" err="1"/>
              <a:t>PharmaForest.sashash</a:t>
            </a:r>
            <a:r>
              <a:rPr lang="en-US" altLang="ja-JP" sz="2400" dirty="0"/>
              <a:t> Package. </a:t>
            </a:r>
            <a:r>
              <a:rPr lang="en-US" altLang="ja-JP" sz="2400" dirty="0" err="1"/>
              <a:t>kvlookup</a:t>
            </a:r>
            <a:r>
              <a:rPr lang="en-US" altLang="ja-JP" sz="2400" dirty="0"/>
              <a:t> macro </a:t>
            </a:r>
            <a:r>
              <a:rPr lang="ja-JP" altLang="en-US" sz="2400" dirty="0"/>
              <a:t>— one of the most commonly used data-handling techniques in clinical trial programming — with equivalent functionality in R.</a:t>
            </a:r>
          </a:p>
        </p:txBody>
      </p:sp>
      <p:sp>
        <p:nvSpPr>
          <p:cNvPr id="15" name="タイトル 1">
            <a:extLst>
              <a:ext uri="{FF2B5EF4-FFF2-40B4-BE49-F238E27FC236}">
                <a16:creationId xmlns:a16="http://schemas.microsoft.com/office/drawing/2014/main" id="{8071EB55-6551-36E9-0188-8023D1DF5112}"/>
              </a:ext>
            </a:extLst>
          </p:cNvPr>
          <p:cNvSpPr>
            <a:spLocks noGrp="1"/>
          </p:cNvSpPr>
          <p:nvPr>
            <p:ph type="title"/>
          </p:nvPr>
        </p:nvSpPr>
        <p:spPr>
          <a:xfrm>
            <a:off x="496887" y="270008"/>
            <a:ext cx="13411200" cy="626110"/>
          </a:xfrm>
        </p:spPr>
        <p:txBody>
          <a:bodyPr lIns="0" tIns="0" rIns="0" bIns="0" anchor="ctr"/>
          <a:lstStyle/>
          <a:p>
            <a:r>
              <a:rPr kumimoji="1" lang="en-US" altLang="ja-JP" b="0" dirty="0" err="1"/>
              <a:t>Kvlookup_dt</a:t>
            </a:r>
            <a:r>
              <a:rPr kumimoji="1" lang="en-US" altLang="ja-JP" b="0" dirty="0"/>
              <a:t> [R]</a:t>
            </a:r>
            <a:endParaRPr kumimoji="1" lang="ja-JP" altLang="en-US" b="0" dirty="0"/>
          </a:p>
        </p:txBody>
      </p:sp>
    </p:spTree>
    <p:extLst>
      <p:ext uri="{BB962C8B-B14F-4D97-AF65-F5344CB8AC3E}">
        <p14:creationId xmlns:p14="http://schemas.microsoft.com/office/powerpoint/2010/main" val="917743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2BD6236-5C69-1E10-FB6E-B04C53629F95}"/>
              </a:ext>
            </a:extLst>
          </p:cNvPr>
          <p:cNvSpPr>
            <a:spLocks noGrp="1"/>
          </p:cNvSpPr>
          <p:nvPr>
            <p:ph type="sldNum" sz="quarter" idx="4"/>
          </p:nvPr>
        </p:nvSpPr>
        <p:spPr/>
        <p:txBody>
          <a:bodyPr/>
          <a:lstStyle/>
          <a:p>
            <a:fld id="{53EB70E3-6BB6-D846-AD6B-AC9D0F4B4ED1}" type="slidenum">
              <a:rPr kumimoji="1" lang="en-US" altLang="ja-JP" smtClean="0"/>
              <a:pPr/>
              <a:t>57</a:t>
            </a:fld>
            <a:endParaRPr kumimoji="1" lang="en-US" altLang="ja-JP" dirty="0"/>
          </a:p>
        </p:txBody>
      </p:sp>
      <p:pic>
        <p:nvPicPr>
          <p:cNvPr id="7" name="図 6">
            <a:extLst>
              <a:ext uri="{FF2B5EF4-FFF2-40B4-BE49-F238E27FC236}">
                <a16:creationId xmlns:a16="http://schemas.microsoft.com/office/drawing/2014/main" id="{788F48B2-092D-F5A3-6DEF-72F01A76C2E4}"/>
              </a:ext>
            </a:extLst>
          </p:cNvPr>
          <p:cNvPicPr>
            <a:picLocks noChangeAspect="1"/>
          </p:cNvPicPr>
          <p:nvPr/>
        </p:nvPicPr>
        <p:blipFill>
          <a:blip r:embed="rId3"/>
          <a:stretch>
            <a:fillRect/>
          </a:stretch>
        </p:blipFill>
        <p:spPr>
          <a:xfrm>
            <a:off x="5703887" y="5414674"/>
            <a:ext cx="4621213" cy="2504831"/>
          </a:xfrm>
          <a:prstGeom prst="rect">
            <a:avLst/>
          </a:prstGeom>
          <a:ln>
            <a:solidFill>
              <a:schemeClr val="tx1"/>
            </a:solidFill>
          </a:ln>
        </p:spPr>
      </p:pic>
      <p:sp>
        <p:nvSpPr>
          <p:cNvPr id="9" name="テキスト ボックス 8">
            <a:extLst>
              <a:ext uri="{FF2B5EF4-FFF2-40B4-BE49-F238E27FC236}">
                <a16:creationId xmlns:a16="http://schemas.microsoft.com/office/drawing/2014/main" id="{CD4212A6-C664-30D4-5A38-61CDDE67CB8E}"/>
              </a:ext>
            </a:extLst>
          </p:cNvPr>
          <p:cNvSpPr txBox="1"/>
          <p:nvPr/>
        </p:nvSpPr>
        <p:spPr>
          <a:xfrm>
            <a:off x="511176" y="1529140"/>
            <a:ext cx="7213600" cy="5262979"/>
          </a:xfrm>
          <a:prstGeom prst="rect">
            <a:avLst/>
          </a:prstGeom>
          <a:noFill/>
        </p:spPr>
        <p:txBody>
          <a:bodyPr wrap="square">
            <a:spAutoFit/>
          </a:bodyPr>
          <a:lstStyle/>
          <a:p>
            <a:pPr algn="l"/>
            <a:r>
              <a:rPr lang="en-US" altLang="ja-JP" sz="2400" b="0" i="0" dirty="0">
                <a:solidFill>
                  <a:srgbClr val="444444"/>
                </a:solidFill>
                <a:effectLst/>
                <a:latin typeface="Lucida Console" panose="020B0609040504020204" pitchFamily="49" charset="0"/>
              </a:rPr>
              <a:t>dm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(SUBJID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"B001"</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AGE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14</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13</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SEX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"MALE"</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"FEMALE"</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"FEMALE"</a:t>
            </a:r>
            <a:r>
              <a:rPr lang="en-US" altLang="ja-JP" sz="2400" b="0" i="0" dirty="0">
                <a:solidFill>
                  <a:srgbClr val="444444"/>
                </a:solidFill>
                <a:effectLst/>
                <a:latin typeface="Lucida Console" panose="020B0609040504020204" pitchFamily="49" charset="0"/>
              </a:rPr>
              <a:t>))</a:t>
            </a:r>
          </a:p>
          <a:p>
            <a:pPr algn="l">
              <a:buFont typeface="+mj-lt"/>
              <a:buAutoNum type="arabicPeriod"/>
            </a:pPr>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wk1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(SUBJID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"B001"</a:t>
            </a:r>
            <a:r>
              <a:rPr lang="en-US" altLang="ja-JP" sz="2400" b="0" i="0" dirty="0">
                <a:solidFill>
                  <a:srgbClr val="444444"/>
                </a:solidFill>
                <a:effectLst/>
                <a:latin typeface="Lucida Console" panose="020B0609040504020204" pitchFamily="49" charset="0"/>
              </a:rPr>
              <a:t>))</a:t>
            </a:r>
          </a:p>
          <a:p>
            <a:pPr algn="l"/>
            <a:endParaRPr lang="en-US" altLang="ja-JP" sz="2400" dirty="0">
              <a:solidFill>
                <a:srgbClr val="444444"/>
              </a:solidFill>
              <a:latin typeface="Lucida Console" panose="020B0609040504020204" pitchFamily="49" charset="0"/>
            </a:endParaRPr>
          </a:p>
          <a:p>
            <a:pPr algn="l"/>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out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kvlookup_dt</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wk1, dm,</a:t>
            </a:r>
          </a:p>
          <a:p>
            <a:pPr algn="l"/>
            <a:r>
              <a:rPr lang="en-US" altLang="ja-JP" sz="2400" b="0" i="0" dirty="0">
                <a:solidFill>
                  <a:srgbClr val="444444"/>
                </a:solidFill>
                <a:effectLst/>
                <a:latin typeface="Lucida Console" panose="020B0609040504020204" pitchFamily="49" charset="0"/>
              </a:rPr>
              <a:t>key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"SUBJID"</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var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"AGE"</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"SEX"</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a:t>
            </a:r>
          </a:p>
        </p:txBody>
      </p:sp>
      <p:sp>
        <p:nvSpPr>
          <p:cNvPr id="10" name="タイトル 1">
            <a:extLst>
              <a:ext uri="{FF2B5EF4-FFF2-40B4-BE49-F238E27FC236}">
                <a16:creationId xmlns:a16="http://schemas.microsoft.com/office/drawing/2014/main" id="{2AA3ADC2-3D34-632C-36E6-E98BAAFE5A61}"/>
              </a:ext>
            </a:extLst>
          </p:cNvPr>
          <p:cNvSpPr>
            <a:spLocks noGrp="1"/>
          </p:cNvSpPr>
          <p:nvPr>
            <p:ph type="title"/>
          </p:nvPr>
        </p:nvSpPr>
        <p:spPr>
          <a:xfrm>
            <a:off x="496887" y="270008"/>
            <a:ext cx="13411200" cy="626110"/>
          </a:xfrm>
        </p:spPr>
        <p:txBody>
          <a:bodyPr lIns="0" tIns="0" rIns="0" bIns="0" anchor="ctr"/>
          <a:lstStyle/>
          <a:p>
            <a:r>
              <a:rPr kumimoji="1" lang="en-US" altLang="ja-JP" b="0" dirty="0" err="1"/>
              <a:t>Kvlookup_dt</a:t>
            </a:r>
            <a:r>
              <a:rPr kumimoji="1" lang="en-US" altLang="ja-JP" b="0" dirty="0"/>
              <a:t> [R]</a:t>
            </a:r>
            <a:endParaRPr kumimoji="1" lang="ja-JP" altLang="en-US" b="0" dirty="0"/>
          </a:p>
        </p:txBody>
      </p:sp>
      <p:pic>
        <p:nvPicPr>
          <p:cNvPr id="12" name="図 11">
            <a:extLst>
              <a:ext uri="{FF2B5EF4-FFF2-40B4-BE49-F238E27FC236}">
                <a16:creationId xmlns:a16="http://schemas.microsoft.com/office/drawing/2014/main" id="{EBE24600-8A93-3649-8E3A-ABDF14A2E257}"/>
              </a:ext>
            </a:extLst>
          </p:cNvPr>
          <p:cNvPicPr>
            <a:picLocks noChangeAspect="1"/>
          </p:cNvPicPr>
          <p:nvPr/>
        </p:nvPicPr>
        <p:blipFill>
          <a:blip r:embed="rId4"/>
          <a:stretch>
            <a:fillRect/>
          </a:stretch>
        </p:blipFill>
        <p:spPr>
          <a:xfrm>
            <a:off x="7202487" y="1310481"/>
            <a:ext cx="3660414" cy="1623219"/>
          </a:xfrm>
          <a:prstGeom prst="rect">
            <a:avLst/>
          </a:prstGeom>
          <a:ln>
            <a:solidFill>
              <a:schemeClr val="tx1"/>
            </a:solidFill>
          </a:ln>
        </p:spPr>
      </p:pic>
      <p:pic>
        <p:nvPicPr>
          <p:cNvPr id="14" name="図 13">
            <a:extLst>
              <a:ext uri="{FF2B5EF4-FFF2-40B4-BE49-F238E27FC236}">
                <a16:creationId xmlns:a16="http://schemas.microsoft.com/office/drawing/2014/main" id="{8E929787-5783-9939-3736-B9D4DE506CBD}"/>
              </a:ext>
            </a:extLst>
          </p:cNvPr>
          <p:cNvPicPr>
            <a:picLocks noChangeAspect="1"/>
          </p:cNvPicPr>
          <p:nvPr/>
        </p:nvPicPr>
        <p:blipFill>
          <a:blip r:embed="rId5"/>
          <a:stretch>
            <a:fillRect/>
          </a:stretch>
        </p:blipFill>
        <p:spPr>
          <a:xfrm>
            <a:off x="6737295" y="3152359"/>
            <a:ext cx="1974961" cy="2128700"/>
          </a:xfrm>
          <a:prstGeom prst="rect">
            <a:avLst/>
          </a:prstGeom>
          <a:ln>
            <a:solidFill>
              <a:schemeClr val="tx1"/>
            </a:solidFill>
          </a:ln>
        </p:spPr>
      </p:pic>
    </p:spTree>
    <p:extLst>
      <p:ext uri="{BB962C8B-B14F-4D97-AF65-F5344CB8AC3E}">
        <p14:creationId xmlns:p14="http://schemas.microsoft.com/office/powerpoint/2010/main" val="1745626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3A74C6B-1DD1-0BDE-2005-04ED3D47F5A5}"/>
              </a:ext>
            </a:extLst>
          </p:cNvPr>
          <p:cNvSpPr>
            <a:spLocks noGrp="1"/>
          </p:cNvSpPr>
          <p:nvPr>
            <p:ph type="sldNum" sz="quarter" idx="4"/>
          </p:nvPr>
        </p:nvSpPr>
        <p:spPr/>
        <p:txBody>
          <a:bodyPr/>
          <a:lstStyle/>
          <a:p>
            <a:fld id="{53EB70E3-6BB6-D846-AD6B-AC9D0F4B4ED1}" type="slidenum">
              <a:rPr kumimoji="1" lang="en-US" altLang="ja-JP" smtClean="0"/>
              <a:pPr/>
              <a:t>58</a:t>
            </a:fld>
            <a:endParaRPr kumimoji="1" lang="en-US" altLang="ja-JP" dirty="0"/>
          </a:p>
        </p:txBody>
      </p:sp>
      <p:sp>
        <p:nvSpPr>
          <p:cNvPr id="15" name="テキスト ボックス 14">
            <a:extLst>
              <a:ext uri="{FF2B5EF4-FFF2-40B4-BE49-F238E27FC236}">
                <a16:creationId xmlns:a16="http://schemas.microsoft.com/office/drawing/2014/main" id="{C29424FC-5353-57DB-4C1F-5A43E90EE59F}"/>
              </a:ext>
            </a:extLst>
          </p:cNvPr>
          <p:cNvSpPr txBox="1"/>
          <p:nvPr/>
        </p:nvSpPr>
        <p:spPr>
          <a:xfrm>
            <a:off x="177800" y="1507784"/>
            <a:ext cx="7861300" cy="6324808"/>
          </a:xfrm>
          <a:prstGeom prst="rect">
            <a:avLst/>
          </a:prstGeom>
          <a:noFill/>
        </p:spPr>
        <p:txBody>
          <a:bodyPr wrap="square">
            <a:spAutoFit/>
          </a:bodyPr>
          <a:lstStyle/>
          <a:p>
            <a:r>
              <a:rPr lang="ja-JP" altLang="en-US" sz="900" dirty="0"/>
              <a:t>keycheck_dt &lt;- function(x,</a:t>
            </a:r>
          </a:p>
          <a:p>
            <a:r>
              <a:rPr lang="ja-JP" altLang="en-US" sz="900" dirty="0"/>
              <a:t>                        master,</a:t>
            </a:r>
          </a:p>
          <a:p>
            <a:r>
              <a:rPr lang="ja-JP" altLang="en-US" sz="900" dirty="0"/>
              <a:t>                        key,              # character vector: key column names</a:t>
            </a:r>
          </a:p>
          <a:p>
            <a:r>
              <a:rPr lang="ja-JP" altLang="en-US" sz="900" dirty="0"/>
              <a:t>                        wh  = NULL,       # character or expression: filter applied to master (e.g., "AGE &gt;= 15")</a:t>
            </a:r>
          </a:p>
          <a:p>
            <a:r>
              <a:rPr lang="ja-JP" altLang="en-US" sz="900" dirty="0"/>
              <a:t>                        fl  = "exist_fl", # name of output flag column</a:t>
            </a:r>
          </a:p>
          <a:p>
            <a:r>
              <a:rPr lang="ja-JP" altLang="en-US" sz="900" dirty="0"/>
              <a:t>                        cat = c("YN","NUM","Y")  # "YN"=Y/N, "NUM"=1/0, "Y"=Y/""</a:t>
            </a:r>
          </a:p>
          <a:p>
            <a:r>
              <a:rPr lang="ja-JP" altLang="en-US" sz="900" dirty="0"/>
              <a:t>) {</a:t>
            </a:r>
          </a:p>
          <a:p>
            <a:r>
              <a:rPr lang="ja-JP" altLang="en-US" sz="900" dirty="0"/>
              <a:t>  stopifnot(requireNamespace("data.table", quietly = TRUE))</a:t>
            </a:r>
          </a:p>
          <a:p>
            <a:r>
              <a:rPr lang="ja-JP" altLang="en-US" sz="900" dirty="0"/>
              <a:t>  cat &lt;- match.arg(cat)</a:t>
            </a:r>
          </a:p>
          <a:p>
            <a:r>
              <a:rPr lang="ja-JP" altLang="en-US" sz="900" dirty="0"/>
              <a:t>  DTx &lt;- data.table::as.data.table(x)</a:t>
            </a:r>
          </a:p>
          <a:p>
            <a:r>
              <a:rPr lang="ja-JP" altLang="en-US" sz="900" dirty="0"/>
              <a:t>  DTm &lt;- data.table::as.data.table(master)</a:t>
            </a:r>
          </a:p>
          <a:p>
            <a:r>
              <a:rPr lang="ja-JP" altLang="en-US" sz="900" dirty="0"/>
              <a:t>  # --- apply WHERE filter (wh) on master ---</a:t>
            </a:r>
          </a:p>
          <a:p>
            <a:r>
              <a:rPr lang="ja-JP" altLang="en-US" sz="900" dirty="0"/>
              <a:t>  if (!is.null(wh) &amp;&amp; nzchar(as.character(wh))) {</a:t>
            </a:r>
          </a:p>
          <a:p>
            <a:r>
              <a:rPr lang="ja-JP" altLang="en-US" sz="900" dirty="0"/>
              <a:t>    wh_expr &lt;- if (is.character(wh)) parse(text = wh)[[1]] else wh</a:t>
            </a:r>
          </a:p>
          <a:p>
            <a:r>
              <a:rPr lang="ja-JP" altLang="en-US" sz="900" dirty="0"/>
              <a:t>    DTm &lt;- DTm[eval(wh_expr)]</a:t>
            </a:r>
          </a:p>
          <a:p>
            <a:r>
              <a:rPr lang="ja-JP" altLang="en-US" sz="900" dirty="0"/>
              <a:t>  }</a:t>
            </a:r>
          </a:p>
          <a:p>
            <a:r>
              <a:rPr lang="ja-JP" altLang="en-US" sz="900" dirty="0"/>
              <a:t>  # --- keep only key columns, unique keys are enough for existence check ---</a:t>
            </a:r>
          </a:p>
          <a:p>
            <a:r>
              <a:rPr lang="ja-JP" altLang="en-US" sz="900" dirty="0"/>
              <a:t>  miss_cols &lt;- setdiff(key, names(DTm))</a:t>
            </a:r>
          </a:p>
          <a:p>
            <a:r>
              <a:rPr lang="ja-JP" altLang="en-US" sz="900" dirty="0"/>
              <a:t>  if (length(miss_cols)) {</a:t>
            </a:r>
          </a:p>
          <a:p>
            <a:r>
              <a:rPr lang="ja-JP" altLang="en-US" sz="900" dirty="0"/>
              <a:t>    stop(sprintf("Columns not found in master: %s", paste(miss_cols, collapse = ", ")))</a:t>
            </a:r>
          </a:p>
          <a:p>
            <a:r>
              <a:rPr lang="ja-JP" altLang="en-US" sz="900" dirty="0"/>
              <a:t>  }</a:t>
            </a:r>
          </a:p>
          <a:p>
            <a:r>
              <a:rPr lang="ja-JP" altLang="en-US" sz="900" dirty="0"/>
              <a:t>  DTm &lt;- unique(DTm[, ..key])</a:t>
            </a:r>
          </a:p>
          <a:p>
            <a:r>
              <a:rPr lang="ja-JP" altLang="en-US" sz="900" dirty="0"/>
              <a:t>  # --- prepare master with a hit flag for join result ---</a:t>
            </a:r>
          </a:p>
          <a:p>
            <a:r>
              <a:rPr lang="ja-JP" altLang="en-US" sz="900" dirty="0"/>
              <a:t>  hit_col &lt;- "__key_hit__"</a:t>
            </a:r>
          </a:p>
          <a:p>
            <a:r>
              <a:rPr lang="ja-JP" altLang="en-US" sz="900" dirty="0"/>
              <a:t>  while (hit_col %in% names(DTm)) hit_col &lt;- paste0(hit_col, "_")</a:t>
            </a:r>
          </a:p>
          <a:p>
            <a:r>
              <a:rPr lang="ja-JP" altLang="en-US" sz="900" dirty="0"/>
              <a:t>  DTm[, (hit_col) := TRUE]</a:t>
            </a:r>
          </a:p>
          <a:p>
            <a:r>
              <a:rPr lang="ja-JP" altLang="en-US" sz="900" dirty="0"/>
              <a:t>  # --- set keys for fast join ---</a:t>
            </a:r>
          </a:p>
          <a:p>
            <a:r>
              <a:rPr lang="ja-JP" altLang="en-US" sz="900" dirty="0"/>
              <a:t>  data.table::setkeyv(DTm, key)</a:t>
            </a:r>
          </a:p>
          <a:p>
            <a:r>
              <a:rPr lang="ja-JP" altLang="en-US" sz="900" dirty="0"/>
              <a:t>  # --- left-join-like existence check against x (preserve x's order/rows) ---</a:t>
            </a:r>
          </a:p>
          <a:p>
            <a:r>
              <a:rPr lang="ja-JP" altLang="en-US" sz="900" dirty="0"/>
              <a:t>  RES &lt;- DTm[DTx, on = key]</a:t>
            </a:r>
          </a:p>
          <a:p>
            <a:r>
              <a:rPr lang="ja-JP" altLang="en-US" sz="900" dirty="0"/>
              <a:t>  # FIX: vectorized match flag</a:t>
            </a:r>
          </a:p>
          <a:p>
            <a:r>
              <a:rPr lang="ja-JP" altLang="en-US" sz="900" dirty="0"/>
              <a:t>  matched &lt;- RES[[hit_col]]            # logical vector: TRUE or NA</a:t>
            </a:r>
          </a:p>
          <a:p>
            <a:r>
              <a:rPr lang="ja-JP" altLang="en-US" sz="900" dirty="0"/>
              <a:t>  matched[is.na(matched)] &lt;- FALSE     # NA -&gt; FALSE</a:t>
            </a:r>
          </a:p>
          <a:p>
            <a:r>
              <a:rPr lang="ja-JP" altLang="en-US" sz="900" dirty="0"/>
              <a:t>  # --- build the requested flag column on DTx ---</a:t>
            </a:r>
          </a:p>
          <a:p>
            <a:r>
              <a:rPr lang="ja-JP" altLang="en-US" sz="900" dirty="0"/>
              <a:t>  if (cat == "YN") {</a:t>
            </a:r>
          </a:p>
          <a:p>
            <a:r>
              <a:rPr lang="ja-JP" altLang="en-US" sz="900" dirty="0"/>
              <a:t>    DTx[, (fl) := ifelse(matched, "Y", "N")]</a:t>
            </a:r>
          </a:p>
          <a:p>
            <a:r>
              <a:rPr lang="ja-JP" altLang="en-US" sz="900" dirty="0"/>
              <a:t>  } else if (cat == "NUM") {</a:t>
            </a:r>
          </a:p>
          <a:p>
            <a:r>
              <a:rPr lang="ja-JP" altLang="en-US" sz="900" dirty="0"/>
              <a:t>    DTx[, (fl) := as.integer(matched)]  # 1 if exists, 0 otherwise</a:t>
            </a:r>
          </a:p>
          <a:p>
            <a:r>
              <a:rPr lang="ja-JP" altLang="en-US" sz="900" dirty="0"/>
              <a:t>  } else if (cat == "Y") {</a:t>
            </a:r>
          </a:p>
          <a:p>
            <a:r>
              <a:rPr lang="ja-JP" altLang="en-US" sz="900" dirty="0"/>
              <a:t>    DTx[, (fl) := ifelse(matched, "Y", "")]</a:t>
            </a:r>
          </a:p>
          <a:p>
            <a:r>
              <a:rPr lang="ja-JP" altLang="en-US" sz="900" dirty="0"/>
              <a:t>  }</a:t>
            </a:r>
          </a:p>
          <a:p>
            <a:endParaRPr lang="ja-JP" altLang="en-US" sz="900" dirty="0"/>
          </a:p>
          <a:p>
            <a:r>
              <a:rPr lang="ja-JP" altLang="en-US" sz="900" dirty="0"/>
              <a:t>  invisible(DTx[])</a:t>
            </a:r>
          </a:p>
          <a:p>
            <a:r>
              <a:rPr lang="ja-JP" altLang="en-US" sz="900" dirty="0"/>
              <a:t>}</a:t>
            </a:r>
          </a:p>
        </p:txBody>
      </p:sp>
      <p:sp>
        <p:nvSpPr>
          <p:cNvPr id="17" name="テキスト ボックス 16">
            <a:extLst>
              <a:ext uri="{FF2B5EF4-FFF2-40B4-BE49-F238E27FC236}">
                <a16:creationId xmlns:a16="http://schemas.microsoft.com/office/drawing/2014/main" id="{ADC8A4C6-6FE6-23D0-5E20-D6B0ACF9E3DD}"/>
              </a:ext>
            </a:extLst>
          </p:cNvPr>
          <p:cNvSpPr txBox="1"/>
          <p:nvPr/>
        </p:nvSpPr>
        <p:spPr>
          <a:xfrm>
            <a:off x="4981575" y="2985515"/>
            <a:ext cx="9245600" cy="1200329"/>
          </a:xfrm>
          <a:prstGeom prst="rect">
            <a:avLst/>
          </a:prstGeom>
          <a:noFill/>
        </p:spPr>
        <p:txBody>
          <a:bodyPr wrap="square">
            <a:spAutoFit/>
          </a:bodyPr>
          <a:lstStyle/>
          <a:p>
            <a:pPr algn="l"/>
            <a:r>
              <a:rPr lang="en-US" altLang="ja-JP" b="0" i="0" dirty="0">
                <a:solidFill>
                  <a:srgbClr val="444444"/>
                </a:solidFill>
                <a:effectLst/>
                <a:latin typeface="Lucida Console" panose="020B0609040504020204" pitchFamily="49" charset="0"/>
              </a:rPr>
              <a:t>ae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AETERM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2"</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dm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"A004"</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out1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keycheck_dt</a:t>
            </a:r>
            <a:r>
              <a:rPr lang="en-US" altLang="ja-JP" b="0" i="0" dirty="0">
                <a:solidFill>
                  <a:srgbClr val="444444"/>
                </a:solidFill>
                <a:effectLst/>
                <a:latin typeface="Lucida Console" panose="020B0609040504020204" pitchFamily="49" charset="0"/>
              </a:rPr>
              <a:t>(dm, ae, key</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"USUBJID"</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fl</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"AEFL"</a:t>
            </a:r>
            <a:r>
              <a:rPr lang="en-US" altLang="ja-JP" b="0" i="0" dirty="0">
                <a:solidFill>
                  <a:srgbClr val="444444"/>
                </a:solidFill>
                <a:effectLst/>
                <a:latin typeface="Lucida Console" panose="020B0609040504020204" pitchFamily="49" charset="0"/>
              </a:rPr>
              <a:t>, cat</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"YN"</a:t>
            </a:r>
            <a:r>
              <a:rPr lang="en-US" altLang="ja-JP" b="0" i="0" dirty="0">
                <a:solidFill>
                  <a:srgbClr val="444444"/>
                </a:solidFill>
                <a:effectLst/>
                <a:latin typeface="Lucida Console" panose="020B0609040504020204" pitchFamily="49" charset="0"/>
              </a:rPr>
              <a:t>)</a:t>
            </a:r>
          </a:p>
        </p:txBody>
      </p:sp>
      <p:pic>
        <p:nvPicPr>
          <p:cNvPr id="19" name="図 18">
            <a:extLst>
              <a:ext uri="{FF2B5EF4-FFF2-40B4-BE49-F238E27FC236}">
                <a16:creationId xmlns:a16="http://schemas.microsoft.com/office/drawing/2014/main" id="{F1F2F367-F680-9490-B456-DEF7548D72C4}"/>
              </a:ext>
            </a:extLst>
          </p:cNvPr>
          <p:cNvPicPr>
            <a:picLocks noChangeAspect="1"/>
          </p:cNvPicPr>
          <p:nvPr/>
        </p:nvPicPr>
        <p:blipFill>
          <a:blip r:embed="rId3"/>
          <a:stretch>
            <a:fillRect/>
          </a:stretch>
        </p:blipFill>
        <p:spPr>
          <a:xfrm>
            <a:off x="4583650" y="4528718"/>
            <a:ext cx="2608399" cy="2393142"/>
          </a:xfrm>
          <a:prstGeom prst="rect">
            <a:avLst/>
          </a:prstGeom>
          <a:ln>
            <a:solidFill>
              <a:schemeClr val="tx1"/>
            </a:solidFill>
          </a:ln>
        </p:spPr>
      </p:pic>
      <p:pic>
        <p:nvPicPr>
          <p:cNvPr id="21" name="図 20">
            <a:extLst>
              <a:ext uri="{FF2B5EF4-FFF2-40B4-BE49-F238E27FC236}">
                <a16:creationId xmlns:a16="http://schemas.microsoft.com/office/drawing/2014/main" id="{D703FB00-EB0D-01CB-D21F-174FAB6087B8}"/>
              </a:ext>
            </a:extLst>
          </p:cNvPr>
          <p:cNvPicPr>
            <a:picLocks noChangeAspect="1"/>
          </p:cNvPicPr>
          <p:nvPr/>
        </p:nvPicPr>
        <p:blipFill>
          <a:blip r:embed="rId4"/>
          <a:stretch>
            <a:fillRect/>
          </a:stretch>
        </p:blipFill>
        <p:spPr>
          <a:xfrm>
            <a:off x="7388498" y="4528718"/>
            <a:ext cx="2876951" cy="1352739"/>
          </a:xfrm>
          <a:prstGeom prst="rect">
            <a:avLst/>
          </a:prstGeom>
          <a:ln>
            <a:solidFill>
              <a:schemeClr val="tx1"/>
            </a:solidFill>
          </a:ln>
        </p:spPr>
      </p:pic>
      <p:sp>
        <p:nvSpPr>
          <p:cNvPr id="22" name="矢印: 右 21">
            <a:extLst>
              <a:ext uri="{FF2B5EF4-FFF2-40B4-BE49-F238E27FC236}">
                <a16:creationId xmlns:a16="http://schemas.microsoft.com/office/drawing/2014/main" id="{D5601572-028F-F8B8-8B2E-6FBEBC241286}"/>
              </a:ext>
            </a:extLst>
          </p:cNvPr>
          <p:cNvSpPr/>
          <p:nvPr/>
        </p:nvSpPr>
        <p:spPr>
          <a:xfrm>
            <a:off x="10461898" y="4760587"/>
            <a:ext cx="584200" cy="444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612C6A1E-C70A-849C-7E51-14A54D825C18}"/>
              </a:ext>
            </a:extLst>
          </p:cNvPr>
          <p:cNvPicPr>
            <a:picLocks noChangeAspect="1"/>
          </p:cNvPicPr>
          <p:nvPr/>
        </p:nvPicPr>
        <p:blipFill>
          <a:blip r:embed="rId5"/>
          <a:stretch>
            <a:fillRect/>
          </a:stretch>
        </p:blipFill>
        <p:spPr>
          <a:xfrm>
            <a:off x="11139843" y="4416588"/>
            <a:ext cx="2610214" cy="1686160"/>
          </a:xfrm>
          <a:prstGeom prst="rect">
            <a:avLst/>
          </a:prstGeom>
          <a:ln>
            <a:solidFill>
              <a:schemeClr val="tx1"/>
            </a:solidFill>
          </a:ln>
        </p:spPr>
      </p:pic>
      <p:sp>
        <p:nvSpPr>
          <p:cNvPr id="26" name="テキスト ボックス 25">
            <a:extLst>
              <a:ext uri="{FF2B5EF4-FFF2-40B4-BE49-F238E27FC236}">
                <a16:creationId xmlns:a16="http://schemas.microsoft.com/office/drawing/2014/main" id="{056D03EC-1446-B4A9-2CD0-FC003C7382F5}"/>
              </a:ext>
            </a:extLst>
          </p:cNvPr>
          <p:cNvSpPr txBox="1"/>
          <p:nvPr/>
        </p:nvSpPr>
        <p:spPr>
          <a:xfrm>
            <a:off x="5982672" y="1251786"/>
            <a:ext cx="7213600" cy="1200329"/>
          </a:xfrm>
          <a:prstGeom prst="rect">
            <a:avLst/>
          </a:prstGeom>
          <a:noFill/>
        </p:spPr>
        <p:txBody>
          <a:bodyPr wrap="square">
            <a:spAutoFit/>
          </a:bodyPr>
          <a:lstStyle/>
          <a:p>
            <a:r>
              <a:rPr lang="en-US" altLang="ja-JP" sz="2400" b="1" dirty="0"/>
              <a:t>It was also quite straightforward to reproduce the behavior of SAS’s %</a:t>
            </a:r>
            <a:r>
              <a:rPr lang="en-US" altLang="ja-JP" sz="2400" b="1" dirty="0" err="1"/>
              <a:t>keycheck</a:t>
            </a:r>
            <a:r>
              <a:rPr lang="en-US" altLang="ja-JP" sz="2400" b="1" dirty="0"/>
              <a:t>() macro using </a:t>
            </a:r>
            <a:r>
              <a:rPr lang="en-US" altLang="ja-JP" sz="2400" b="1" dirty="0" err="1"/>
              <a:t>data.table</a:t>
            </a:r>
            <a:r>
              <a:rPr lang="en-US" altLang="ja-JP" sz="2400" b="1" dirty="0"/>
              <a:t> in R.</a:t>
            </a:r>
            <a:endParaRPr lang="ja-JP" altLang="en-US" sz="2400" b="1" dirty="0"/>
          </a:p>
        </p:txBody>
      </p:sp>
      <p:sp>
        <p:nvSpPr>
          <p:cNvPr id="27" name="タイトル 1">
            <a:extLst>
              <a:ext uri="{FF2B5EF4-FFF2-40B4-BE49-F238E27FC236}">
                <a16:creationId xmlns:a16="http://schemas.microsoft.com/office/drawing/2014/main" id="{3E6B7D06-71D5-E154-A22C-0A7D9104AC96}"/>
              </a:ext>
            </a:extLst>
          </p:cNvPr>
          <p:cNvSpPr>
            <a:spLocks noGrp="1"/>
          </p:cNvSpPr>
          <p:nvPr>
            <p:ph type="title"/>
          </p:nvPr>
        </p:nvSpPr>
        <p:spPr>
          <a:xfrm>
            <a:off x="496887" y="270008"/>
            <a:ext cx="13411200" cy="626110"/>
          </a:xfrm>
        </p:spPr>
        <p:txBody>
          <a:bodyPr lIns="0" tIns="0" rIns="0" bIns="0" anchor="ctr"/>
          <a:lstStyle/>
          <a:p>
            <a:r>
              <a:rPr kumimoji="1" lang="en-US" altLang="ja-JP" b="0" dirty="0" err="1"/>
              <a:t>Keycheck_dt</a:t>
            </a:r>
            <a:r>
              <a:rPr kumimoji="1" lang="en-US" altLang="ja-JP" b="0" dirty="0"/>
              <a:t> [R]</a:t>
            </a:r>
            <a:endParaRPr kumimoji="1" lang="ja-JP" altLang="en-US" b="0" dirty="0"/>
          </a:p>
        </p:txBody>
      </p:sp>
    </p:spTree>
    <p:extLst>
      <p:ext uri="{BB962C8B-B14F-4D97-AF65-F5344CB8AC3E}">
        <p14:creationId xmlns:p14="http://schemas.microsoft.com/office/powerpoint/2010/main" val="1649553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AF05F-9B60-1681-B9F2-4F93FBBA6D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C38260-53AD-720E-A6C1-DB0DE81F701F}"/>
              </a:ext>
            </a:extLst>
          </p:cNvPr>
          <p:cNvSpPr>
            <a:spLocks noGrp="1"/>
          </p:cNvSpPr>
          <p:nvPr>
            <p:ph type="title"/>
          </p:nvPr>
        </p:nvSpPr>
        <p:spPr>
          <a:xfrm>
            <a:off x="720000" y="3775006"/>
            <a:ext cx="4664800" cy="631894"/>
          </a:xfrm>
        </p:spPr>
        <p:txBody>
          <a:bodyPr/>
          <a:lstStyle/>
          <a:p>
            <a:r>
              <a:rPr kumimoji="1" lang="en-US" altLang="ja-JP" dirty="0" err="1"/>
              <a:t>Pharmaverse</a:t>
            </a:r>
            <a:endParaRPr kumimoji="1" lang="ja-JP" altLang="en-US" dirty="0"/>
          </a:p>
        </p:txBody>
      </p:sp>
      <p:sp>
        <p:nvSpPr>
          <p:cNvPr id="3" name="スライド番号プレースホルダー 2">
            <a:extLst>
              <a:ext uri="{FF2B5EF4-FFF2-40B4-BE49-F238E27FC236}">
                <a16:creationId xmlns:a16="http://schemas.microsoft.com/office/drawing/2014/main" id="{480AA525-7369-85B9-A26E-0D816C09FAA0}"/>
              </a:ext>
            </a:extLst>
          </p:cNvPr>
          <p:cNvSpPr>
            <a:spLocks noGrp="1"/>
          </p:cNvSpPr>
          <p:nvPr>
            <p:ph type="sldNum" sz="quarter" idx="4"/>
          </p:nvPr>
        </p:nvSpPr>
        <p:spPr/>
        <p:txBody>
          <a:bodyPr/>
          <a:lstStyle/>
          <a:p>
            <a:fld id="{24AEDCA4-7D12-E34A-9125-9C962139F6EA}" type="slidenum">
              <a:rPr kumimoji="1" lang="en-US" altLang="ja-JP" smtClean="0"/>
              <a:pPr/>
              <a:t>59</a:t>
            </a:fld>
            <a:endParaRPr kumimoji="1" lang="en-US" altLang="ja-JP" dirty="0"/>
          </a:p>
        </p:txBody>
      </p:sp>
      <p:sp>
        <p:nvSpPr>
          <p:cNvPr id="9" name="テキスト ボックス 8">
            <a:extLst>
              <a:ext uri="{FF2B5EF4-FFF2-40B4-BE49-F238E27FC236}">
                <a16:creationId xmlns:a16="http://schemas.microsoft.com/office/drawing/2014/main" id="{D1F4A5EE-3697-CB6D-26A7-B7DA961CBCEB}"/>
              </a:ext>
            </a:extLst>
          </p:cNvPr>
          <p:cNvSpPr txBox="1"/>
          <p:nvPr/>
        </p:nvSpPr>
        <p:spPr>
          <a:xfrm>
            <a:off x="9385300" y="5780122"/>
            <a:ext cx="4495800" cy="369332"/>
          </a:xfrm>
          <a:prstGeom prst="rect">
            <a:avLst/>
          </a:prstGeom>
          <a:noFill/>
        </p:spPr>
        <p:txBody>
          <a:bodyPr wrap="square">
            <a:spAutoFit/>
          </a:bodyPr>
          <a:lstStyle/>
          <a:p>
            <a:r>
              <a:rPr lang="en-US" altLang="ja-JP" dirty="0">
                <a:hlinkClick r:id="rId3"/>
              </a:rPr>
              <a:t>https://pharmaverse.org/</a:t>
            </a:r>
            <a:endParaRPr lang="ja-JP" altLang="en-US" dirty="0"/>
          </a:p>
        </p:txBody>
      </p:sp>
      <p:pic>
        <p:nvPicPr>
          <p:cNvPr id="4" name="図 3">
            <a:extLst>
              <a:ext uri="{FF2B5EF4-FFF2-40B4-BE49-F238E27FC236}">
                <a16:creationId xmlns:a16="http://schemas.microsoft.com/office/drawing/2014/main" id="{A6FBD830-D3EF-DACC-5A94-A3C5E4B72157}"/>
              </a:ext>
            </a:extLst>
          </p:cNvPr>
          <p:cNvPicPr>
            <a:picLocks noChangeAspect="1"/>
          </p:cNvPicPr>
          <p:nvPr/>
        </p:nvPicPr>
        <p:blipFill>
          <a:blip r:embed="rId4"/>
          <a:stretch>
            <a:fillRect/>
          </a:stretch>
        </p:blipFill>
        <p:spPr>
          <a:xfrm>
            <a:off x="4432300" y="2476413"/>
            <a:ext cx="1943667" cy="2197187"/>
          </a:xfrm>
          <a:prstGeom prst="rect">
            <a:avLst/>
          </a:prstGeom>
        </p:spPr>
      </p:pic>
      <p:pic>
        <p:nvPicPr>
          <p:cNvPr id="7" name="図 6">
            <a:extLst>
              <a:ext uri="{FF2B5EF4-FFF2-40B4-BE49-F238E27FC236}">
                <a16:creationId xmlns:a16="http://schemas.microsoft.com/office/drawing/2014/main" id="{0EC3228B-7E4B-C167-023E-73797CC4720A}"/>
              </a:ext>
            </a:extLst>
          </p:cNvPr>
          <p:cNvPicPr>
            <a:picLocks noChangeAspect="1"/>
          </p:cNvPicPr>
          <p:nvPr/>
        </p:nvPicPr>
        <p:blipFill>
          <a:blip r:embed="rId5"/>
          <a:stretch>
            <a:fillRect/>
          </a:stretch>
        </p:blipFill>
        <p:spPr>
          <a:xfrm>
            <a:off x="6539515" y="2476413"/>
            <a:ext cx="2978988" cy="3076730"/>
          </a:xfrm>
          <a:prstGeom prst="rect">
            <a:avLst/>
          </a:prstGeom>
        </p:spPr>
      </p:pic>
      <p:pic>
        <p:nvPicPr>
          <p:cNvPr id="10" name="図 9">
            <a:extLst>
              <a:ext uri="{FF2B5EF4-FFF2-40B4-BE49-F238E27FC236}">
                <a16:creationId xmlns:a16="http://schemas.microsoft.com/office/drawing/2014/main" id="{74BFEAE3-487F-F0CE-9C81-BC511EB786CD}"/>
              </a:ext>
            </a:extLst>
          </p:cNvPr>
          <p:cNvPicPr>
            <a:picLocks noChangeAspect="1"/>
          </p:cNvPicPr>
          <p:nvPr/>
        </p:nvPicPr>
        <p:blipFill>
          <a:blip r:embed="rId6"/>
          <a:stretch>
            <a:fillRect/>
          </a:stretch>
        </p:blipFill>
        <p:spPr>
          <a:xfrm>
            <a:off x="9752234" y="2476413"/>
            <a:ext cx="3482230" cy="3076730"/>
          </a:xfrm>
          <a:prstGeom prst="rect">
            <a:avLst/>
          </a:prstGeom>
        </p:spPr>
      </p:pic>
    </p:spTree>
    <p:extLst>
      <p:ext uri="{BB962C8B-B14F-4D97-AF65-F5344CB8AC3E}">
        <p14:creationId xmlns:p14="http://schemas.microsoft.com/office/powerpoint/2010/main" val="23417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8AA09-6001-6CDE-8394-A00D02846B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A22410D-27C1-D364-8EAB-9DF09B560201}"/>
              </a:ext>
            </a:extLst>
          </p:cNvPr>
          <p:cNvSpPr>
            <a:spLocks noGrp="1"/>
          </p:cNvSpPr>
          <p:nvPr>
            <p:ph type="title"/>
          </p:nvPr>
        </p:nvSpPr>
        <p:spPr>
          <a:xfrm>
            <a:off x="720000" y="3775006"/>
            <a:ext cx="12664612" cy="552587"/>
          </a:xfrm>
        </p:spPr>
        <p:txBody>
          <a:bodyPr/>
          <a:lstStyle/>
          <a:p>
            <a:r>
              <a:rPr kumimoji="1" lang="en-US" altLang="ja-JP" dirty="0" err="1"/>
              <a:t>Base.R</a:t>
            </a:r>
            <a:r>
              <a:rPr kumimoji="1" lang="ja-JP" altLang="en-US" dirty="0"/>
              <a:t>　</a:t>
            </a:r>
            <a:r>
              <a:rPr kumimoji="1" lang="en-US" altLang="ja-JP" dirty="0"/>
              <a:t>merge function</a:t>
            </a:r>
            <a:endParaRPr kumimoji="1" lang="ja-JP" altLang="en-US" dirty="0"/>
          </a:p>
        </p:txBody>
      </p:sp>
      <p:sp>
        <p:nvSpPr>
          <p:cNvPr id="3" name="スライド番号プレースホルダー 2">
            <a:extLst>
              <a:ext uri="{FF2B5EF4-FFF2-40B4-BE49-F238E27FC236}">
                <a16:creationId xmlns:a16="http://schemas.microsoft.com/office/drawing/2014/main" id="{138DFDC7-D928-E719-0D88-47AAA16609A0}"/>
              </a:ext>
            </a:extLst>
          </p:cNvPr>
          <p:cNvSpPr>
            <a:spLocks noGrp="1"/>
          </p:cNvSpPr>
          <p:nvPr>
            <p:ph type="sldNum" sz="quarter" idx="4"/>
          </p:nvPr>
        </p:nvSpPr>
        <p:spPr/>
        <p:txBody>
          <a:bodyPr/>
          <a:lstStyle/>
          <a:p>
            <a:fld id="{24AEDCA4-7D12-E34A-9125-9C962139F6EA}" type="slidenum">
              <a:rPr kumimoji="1" lang="en-US" altLang="ja-JP" smtClean="0"/>
              <a:pPr/>
              <a:t>6</a:t>
            </a:fld>
            <a:endParaRPr kumimoji="1" lang="en-US" altLang="ja-JP" dirty="0"/>
          </a:p>
        </p:txBody>
      </p:sp>
    </p:spTree>
    <p:extLst>
      <p:ext uri="{BB962C8B-B14F-4D97-AF65-F5344CB8AC3E}">
        <p14:creationId xmlns:p14="http://schemas.microsoft.com/office/powerpoint/2010/main" val="1929966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3BB5AB0-C6D3-5B4A-A6F6-7FD7B8772571}"/>
              </a:ext>
            </a:extLst>
          </p:cNvPr>
          <p:cNvSpPr>
            <a:spLocks noGrp="1"/>
          </p:cNvSpPr>
          <p:nvPr>
            <p:ph type="sldNum" sz="quarter" idx="4"/>
          </p:nvPr>
        </p:nvSpPr>
        <p:spPr/>
        <p:txBody>
          <a:bodyPr/>
          <a:lstStyle/>
          <a:p>
            <a:fld id="{53EB70E3-6BB6-D846-AD6B-AC9D0F4B4ED1}" type="slidenum">
              <a:rPr kumimoji="1" lang="en-US" altLang="ja-JP" smtClean="0"/>
              <a:pPr/>
              <a:t>60</a:t>
            </a:fld>
            <a:endParaRPr kumimoji="1" lang="en-US" altLang="ja-JP" dirty="0"/>
          </a:p>
        </p:txBody>
      </p:sp>
      <p:pic>
        <p:nvPicPr>
          <p:cNvPr id="7" name="図 6">
            <a:extLst>
              <a:ext uri="{FF2B5EF4-FFF2-40B4-BE49-F238E27FC236}">
                <a16:creationId xmlns:a16="http://schemas.microsoft.com/office/drawing/2014/main" id="{69D9A6BA-FD90-9C87-EA03-16589193CE8D}"/>
              </a:ext>
            </a:extLst>
          </p:cNvPr>
          <p:cNvPicPr>
            <a:picLocks noChangeAspect="1"/>
          </p:cNvPicPr>
          <p:nvPr/>
        </p:nvPicPr>
        <p:blipFill>
          <a:blip r:embed="rId3"/>
          <a:stretch>
            <a:fillRect/>
          </a:stretch>
        </p:blipFill>
        <p:spPr>
          <a:xfrm>
            <a:off x="8142287" y="1368976"/>
            <a:ext cx="2946400" cy="2796265"/>
          </a:xfrm>
          <a:prstGeom prst="rect">
            <a:avLst/>
          </a:prstGeom>
        </p:spPr>
      </p:pic>
      <p:sp>
        <p:nvSpPr>
          <p:cNvPr id="10" name="タイトル 1">
            <a:extLst>
              <a:ext uri="{FF2B5EF4-FFF2-40B4-BE49-F238E27FC236}">
                <a16:creationId xmlns:a16="http://schemas.microsoft.com/office/drawing/2014/main" id="{E6D56062-899B-3499-CE27-C9506083189B}"/>
              </a:ext>
            </a:extLst>
          </p:cNvPr>
          <p:cNvSpPr>
            <a:spLocks noGrp="1"/>
          </p:cNvSpPr>
          <p:nvPr>
            <p:ph type="title"/>
          </p:nvPr>
        </p:nvSpPr>
        <p:spPr>
          <a:xfrm>
            <a:off x="165101" y="138861"/>
            <a:ext cx="12395200" cy="626110"/>
          </a:xfrm>
        </p:spPr>
        <p:txBody>
          <a:bodyPr lIns="0" tIns="0" rIns="0" bIns="0" anchor="ctr"/>
          <a:lstStyle/>
          <a:p>
            <a:r>
              <a:rPr kumimoji="1" lang="en-US" altLang="ja-JP" sz="3200" b="0" dirty="0"/>
              <a:t>Representative join-related functions</a:t>
            </a:r>
            <a:br>
              <a:rPr kumimoji="1" lang="en-US" altLang="ja-JP" sz="3200" b="0" dirty="0"/>
            </a:br>
            <a:r>
              <a:rPr kumimoji="1" lang="en-US" altLang="ja-JP" sz="3200" b="0" dirty="0"/>
              <a:t> in the {admiral} package</a:t>
            </a:r>
            <a:endParaRPr kumimoji="1" lang="ja-JP" altLang="en-US" sz="3200" b="0" dirty="0"/>
          </a:p>
        </p:txBody>
      </p:sp>
      <p:pic>
        <p:nvPicPr>
          <p:cNvPr id="16" name="図 15">
            <a:extLst>
              <a:ext uri="{FF2B5EF4-FFF2-40B4-BE49-F238E27FC236}">
                <a16:creationId xmlns:a16="http://schemas.microsoft.com/office/drawing/2014/main" id="{3D22C23C-C8EB-7201-8D52-A678E3B26AD0}"/>
              </a:ext>
            </a:extLst>
          </p:cNvPr>
          <p:cNvPicPr>
            <a:picLocks noChangeAspect="1"/>
          </p:cNvPicPr>
          <p:nvPr/>
        </p:nvPicPr>
        <p:blipFill>
          <a:blip r:embed="rId4"/>
          <a:stretch>
            <a:fillRect/>
          </a:stretch>
        </p:blipFill>
        <p:spPr>
          <a:xfrm>
            <a:off x="2258067" y="2205561"/>
            <a:ext cx="4749278" cy="5318959"/>
          </a:xfrm>
          <a:prstGeom prst="rect">
            <a:avLst/>
          </a:prstGeom>
        </p:spPr>
      </p:pic>
      <p:cxnSp>
        <p:nvCxnSpPr>
          <p:cNvPr id="17" name="直線矢印コネクタ 16">
            <a:extLst>
              <a:ext uri="{FF2B5EF4-FFF2-40B4-BE49-F238E27FC236}">
                <a16:creationId xmlns:a16="http://schemas.microsoft.com/office/drawing/2014/main" id="{006B10FD-DED0-8F48-5B82-6AF1380B7A5C}"/>
              </a:ext>
            </a:extLst>
          </p:cNvPr>
          <p:cNvCxnSpPr>
            <a:cxnSpLocks/>
          </p:cNvCxnSpPr>
          <p:nvPr/>
        </p:nvCxnSpPr>
        <p:spPr>
          <a:xfrm flipV="1">
            <a:off x="3606800" y="2520193"/>
            <a:ext cx="4777882" cy="153110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31F15409-03DF-F01D-5FDE-0197BC257C7A}"/>
              </a:ext>
            </a:extLst>
          </p:cNvPr>
          <p:cNvPicPr>
            <a:picLocks noChangeAspect="1"/>
          </p:cNvPicPr>
          <p:nvPr/>
        </p:nvPicPr>
        <p:blipFill>
          <a:blip r:embed="rId5"/>
          <a:stretch>
            <a:fillRect/>
          </a:stretch>
        </p:blipFill>
        <p:spPr>
          <a:xfrm>
            <a:off x="0" y="1079603"/>
            <a:ext cx="2258067" cy="2552597"/>
          </a:xfrm>
          <a:prstGeom prst="rect">
            <a:avLst/>
          </a:prstGeom>
        </p:spPr>
      </p:pic>
      <p:pic>
        <p:nvPicPr>
          <p:cNvPr id="22" name="図 21">
            <a:extLst>
              <a:ext uri="{FF2B5EF4-FFF2-40B4-BE49-F238E27FC236}">
                <a16:creationId xmlns:a16="http://schemas.microsoft.com/office/drawing/2014/main" id="{570BBE8F-B33E-43DB-2355-2DC53AEAA78C}"/>
              </a:ext>
            </a:extLst>
          </p:cNvPr>
          <p:cNvPicPr>
            <a:picLocks noChangeAspect="1"/>
          </p:cNvPicPr>
          <p:nvPr/>
        </p:nvPicPr>
        <p:blipFill>
          <a:blip r:embed="rId6"/>
          <a:stretch>
            <a:fillRect/>
          </a:stretch>
        </p:blipFill>
        <p:spPr>
          <a:xfrm>
            <a:off x="7637021" y="4365932"/>
            <a:ext cx="6167880" cy="1290706"/>
          </a:xfrm>
          <a:prstGeom prst="rect">
            <a:avLst/>
          </a:prstGeom>
        </p:spPr>
      </p:pic>
    </p:spTree>
    <p:extLst>
      <p:ext uri="{BB962C8B-B14F-4D97-AF65-F5344CB8AC3E}">
        <p14:creationId xmlns:p14="http://schemas.microsoft.com/office/powerpoint/2010/main" val="1928847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36E2D5-114D-D5EE-89C3-5017B368D697}"/>
              </a:ext>
            </a:extLst>
          </p:cNvPr>
          <p:cNvSpPr>
            <a:spLocks noGrp="1"/>
          </p:cNvSpPr>
          <p:nvPr>
            <p:ph type="sldNum" sz="quarter" idx="4"/>
          </p:nvPr>
        </p:nvSpPr>
        <p:spPr/>
        <p:txBody>
          <a:bodyPr/>
          <a:lstStyle/>
          <a:p>
            <a:fld id="{53EB70E3-6BB6-D846-AD6B-AC9D0F4B4ED1}" type="slidenum">
              <a:rPr kumimoji="1" lang="en-US" altLang="ja-JP" smtClean="0"/>
              <a:pPr/>
              <a:t>61</a:t>
            </a:fld>
            <a:endParaRPr kumimoji="1" lang="en-US" altLang="ja-JP" dirty="0"/>
          </a:p>
        </p:txBody>
      </p:sp>
      <p:sp>
        <p:nvSpPr>
          <p:cNvPr id="7" name="テキスト ボックス 6">
            <a:extLst>
              <a:ext uri="{FF2B5EF4-FFF2-40B4-BE49-F238E27FC236}">
                <a16:creationId xmlns:a16="http://schemas.microsoft.com/office/drawing/2014/main" id="{E31A479B-2F9A-1299-2B56-21D6D54A7FF4}"/>
              </a:ext>
            </a:extLst>
          </p:cNvPr>
          <p:cNvSpPr txBox="1"/>
          <p:nvPr/>
        </p:nvSpPr>
        <p:spPr>
          <a:xfrm>
            <a:off x="292099" y="1929684"/>
            <a:ext cx="10798175" cy="4801314"/>
          </a:xfrm>
          <a:prstGeom prst="rect">
            <a:avLst/>
          </a:prstGeom>
          <a:noFill/>
        </p:spPr>
        <p:txBody>
          <a:bodyPr wrap="square">
            <a:spAutoFit/>
          </a:bodyPr>
          <a:lstStyle/>
          <a:p>
            <a:pPr algn="l"/>
            <a:r>
              <a:rPr lang="en-US" altLang="ja-JP" b="0" i="0" dirty="0">
                <a:solidFill>
                  <a:srgbClr val="444444"/>
                </a:solidFill>
                <a:effectLst/>
                <a:latin typeface="Lucida Console" panose="020B0609040504020204" pitchFamily="49" charset="0"/>
              </a:rPr>
              <a:t>library(admiral)</a:t>
            </a:r>
          </a:p>
          <a:p>
            <a:pPr algn="l"/>
            <a:r>
              <a:rPr lang="en-US" altLang="ja-JP" b="0" i="0" dirty="0" err="1">
                <a:solidFill>
                  <a:srgbClr val="444444"/>
                </a:solidFill>
                <a:effectLst/>
                <a:latin typeface="Lucida Console" panose="020B0609040504020204" pitchFamily="49" charset="0"/>
              </a:rPr>
              <a:t>adae</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dirty="0" err="1">
                <a:solidFill>
                  <a:srgbClr val="444444"/>
                </a:solidFill>
                <a:latin typeface="Lucida Console" panose="020B0609040504020204" pitchFamily="49" charset="0"/>
              </a:rPr>
              <a:t>tibble</a:t>
            </a:r>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AETERM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2"</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a:t>
            </a:r>
            <a:endParaRPr lang="en-US" altLang="ja-JP" dirty="0">
              <a:solidFill>
                <a:srgbClr val="444444"/>
              </a:solidFill>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a:p>
            <a:pPr algn="l"/>
            <a:r>
              <a:rPr lang="en-US" altLang="ja-JP" b="0" i="0" dirty="0" err="1">
                <a:solidFill>
                  <a:srgbClr val="444444"/>
                </a:solidFill>
                <a:effectLst/>
                <a:latin typeface="Lucida Console" panose="020B0609040504020204" pitchFamily="49" charset="0"/>
              </a:rPr>
              <a:t>adsl</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dirty="0" err="1">
                <a:solidFill>
                  <a:srgbClr val="444444"/>
                </a:solidFill>
                <a:latin typeface="Lucida Console" panose="020B0609040504020204" pitchFamily="49" charset="0"/>
              </a:rPr>
              <a:t>tibble</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"A004"</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TRTSDT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as.IDate</a:t>
            </a:r>
            <a:r>
              <a:rPr lang="en-US" altLang="ja-JP" b="0" i="0" dirty="0">
                <a:solidFill>
                  <a:srgbClr val="444444"/>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"2024-01-10"</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"2024-01-15"</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"2024-01-18"</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a:t>
            </a:r>
          </a:p>
          <a:p>
            <a:pPr algn="l"/>
            <a:endParaRPr lang="en-US" altLang="ja-JP" b="0" i="0" dirty="0">
              <a:solidFill>
                <a:srgbClr val="444444"/>
              </a:solidFill>
              <a:effectLst/>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a:p>
            <a:pPr algn="l"/>
            <a:r>
              <a:rPr lang="en-US" altLang="ja-JP" b="0" i="0" dirty="0">
                <a:solidFill>
                  <a:srgbClr val="444444"/>
                </a:solidFill>
                <a:effectLst/>
                <a:latin typeface="Lucida Console" panose="020B0609040504020204" pitchFamily="49" charset="0"/>
              </a:rPr>
              <a:t>adae_1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highlight>
                  <a:srgbClr val="00FFFF"/>
                </a:highlight>
                <a:latin typeface="Lucida Console" panose="020B0609040504020204" pitchFamily="49" charset="0"/>
              </a:rPr>
              <a:t>derive_vars_merged</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dataset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adae</a:t>
            </a:r>
            <a:r>
              <a:rPr lang="en-US" altLang="ja-JP" b="0" i="0" dirty="0">
                <a:solidFill>
                  <a:srgbClr val="444444"/>
                </a:solidFill>
                <a:effectLst/>
                <a:latin typeface="Lucida Console" panose="020B0609040504020204" pitchFamily="49" charset="0"/>
              </a:rPr>
              <a:t>,</a:t>
            </a:r>
          </a:p>
          <a:p>
            <a:pPr algn="l"/>
            <a:r>
              <a:rPr lang="en-US" altLang="ja-JP" b="0" i="0" dirty="0" err="1">
                <a:solidFill>
                  <a:srgbClr val="444444"/>
                </a:solidFill>
                <a:effectLst/>
                <a:latin typeface="Lucida Console" panose="020B0609040504020204" pitchFamily="49" charset="0"/>
              </a:rPr>
              <a:t>dataset_add</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adsl</a:t>
            </a:r>
            <a:r>
              <a:rPr lang="en-US" altLang="ja-JP" b="0" i="0" dirty="0">
                <a:solidFill>
                  <a:srgbClr val="444444"/>
                </a:solidFill>
                <a:effectLst/>
                <a:latin typeface="Lucida Console" panose="020B0609040504020204" pitchFamily="49" charset="0"/>
              </a:rPr>
              <a:t>,</a:t>
            </a:r>
          </a:p>
          <a:p>
            <a:pPr algn="l"/>
            <a:r>
              <a:rPr lang="en-US" altLang="ja-JP" b="0" i="0" dirty="0" err="1">
                <a:solidFill>
                  <a:srgbClr val="444444"/>
                </a:solidFill>
                <a:effectLst/>
                <a:latin typeface="Lucida Console" panose="020B0609040504020204" pitchFamily="49" charset="0"/>
              </a:rPr>
              <a:t>by_vars</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exprs</a:t>
            </a:r>
            <a:r>
              <a:rPr lang="en-US" altLang="ja-JP" b="0" i="0" dirty="0">
                <a:solidFill>
                  <a:srgbClr val="444444"/>
                </a:solidFill>
                <a:effectLst/>
                <a:latin typeface="Lucida Console" panose="020B0609040504020204" pitchFamily="49" charset="0"/>
              </a:rPr>
              <a:t>(USUBJID),</a:t>
            </a:r>
          </a:p>
          <a:p>
            <a:pPr algn="l"/>
            <a:r>
              <a:rPr lang="en-US" altLang="ja-JP" b="0" i="0" dirty="0" err="1">
                <a:solidFill>
                  <a:srgbClr val="444444"/>
                </a:solidFill>
                <a:effectLst/>
                <a:latin typeface="Lucida Console" panose="020B0609040504020204" pitchFamily="49" charset="0"/>
              </a:rPr>
              <a:t>new_vars</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exprs</a:t>
            </a:r>
            <a:r>
              <a:rPr lang="en-US" altLang="ja-JP" b="0" i="0" dirty="0">
                <a:solidFill>
                  <a:srgbClr val="444444"/>
                </a:solidFill>
                <a:effectLst/>
                <a:latin typeface="Lucida Console" panose="020B0609040504020204" pitchFamily="49" charset="0"/>
              </a:rPr>
              <a:t>(TRTSDT)</a:t>
            </a:r>
          </a:p>
          <a:p>
            <a:pPr algn="l"/>
            <a:r>
              <a:rPr lang="en-US" altLang="ja-JP" b="0" i="0" dirty="0">
                <a:solidFill>
                  <a:srgbClr val="444444"/>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D5548E66-FDD6-826C-3969-E29BDDB70797}"/>
              </a:ext>
            </a:extLst>
          </p:cNvPr>
          <p:cNvPicPr>
            <a:picLocks noChangeAspect="1"/>
          </p:cNvPicPr>
          <p:nvPr/>
        </p:nvPicPr>
        <p:blipFill>
          <a:blip r:embed="rId3"/>
          <a:stretch>
            <a:fillRect/>
          </a:stretch>
        </p:blipFill>
        <p:spPr>
          <a:xfrm>
            <a:off x="8118291" y="1661963"/>
            <a:ext cx="2971983" cy="1502085"/>
          </a:xfrm>
          <a:prstGeom prst="rect">
            <a:avLst/>
          </a:prstGeom>
          <a:ln>
            <a:solidFill>
              <a:schemeClr val="tx1"/>
            </a:solidFill>
          </a:ln>
        </p:spPr>
      </p:pic>
      <p:pic>
        <p:nvPicPr>
          <p:cNvPr id="11" name="図 10">
            <a:extLst>
              <a:ext uri="{FF2B5EF4-FFF2-40B4-BE49-F238E27FC236}">
                <a16:creationId xmlns:a16="http://schemas.microsoft.com/office/drawing/2014/main" id="{57C0F647-49D5-BCB2-8DA3-89EB9CDCE406}"/>
              </a:ext>
            </a:extLst>
          </p:cNvPr>
          <p:cNvPicPr>
            <a:picLocks noChangeAspect="1"/>
          </p:cNvPicPr>
          <p:nvPr/>
        </p:nvPicPr>
        <p:blipFill>
          <a:blip r:embed="rId4"/>
          <a:stretch>
            <a:fillRect/>
          </a:stretch>
        </p:blipFill>
        <p:spPr>
          <a:xfrm>
            <a:off x="11154978" y="3458682"/>
            <a:ext cx="2753109" cy="1743318"/>
          </a:xfrm>
          <a:prstGeom prst="rect">
            <a:avLst/>
          </a:prstGeom>
          <a:ln>
            <a:solidFill>
              <a:schemeClr val="tx1"/>
            </a:solidFill>
          </a:ln>
        </p:spPr>
      </p:pic>
      <p:pic>
        <p:nvPicPr>
          <p:cNvPr id="13" name="図 12">
            <a:extLst>
              <a:ext uri="{FF2B5EF4-FFF2-40B4-BE49-F238E27FC236}">
                <a16:creationId xmlns:a16="http://schemas.microsoft.com/office/drawing/2014/main" id="{06C65E9E-B8E9-23D1-ABFB-126548FA3825}"/>
              </a:ext>
            </a:extLst>
          </p:cNvPr>
          <p:cNvPicPr>
            <a:picLocks noChangeAspect="1"/>
          </p:cNvPicPr>
          <p:nvPr/>
        </p:nvPicPr>
        <p:blipFill>
          <a:blip r:embed="rId5"/>
          <a:stretch>
            <a:fillRect/>
          </a:stretch>
        </p:blipFill>
        <p:spPr>
          <a:xfrm>
            <a:off x="5029093" y="5413160"/>
            <a:ext cx="4880110" cy="1805641"/>
          </a:xfrm>
          <a:prstGeom prst="rect">
            <a:avLst/>
          </a:prstGeom>
          <a:ln>
            <a:solidFill>
              <a:schemeClr val="tx1"/>
            </a:solidFill>
          </a:ln>
        </p:spPr>
      </p:pic>
      <p:sp>
        <p:nvSpPr>
          <p:cNvPr id="15" name="テキスト ボックス 14">
            <a:extLst>
              <a:ext uri="{FF2B5EF4-FFF2-40B4-BE49-F238E27FC236}">
                <a16:creationId xmlns:a16="http://schemas.microsoft.com/office/drawing/2014/main" id="{AE624128-1D27-EC43-5648-A50E37CFB086}"/>
              </a:ext>
            </a:extLst>
          </p:cNvPr>
          <p:cNvSpPr txBox="1"/>
          <p:nvPr/>
        </p:nvSpPr>
        <p:spPr>
          <a:xfrm>
            <a:off x="292099" y="1228235"/>
            <a:ext cx="7213600" cy="461665"/>
          </a:xfrm>
          <a:prstGeom prst="rect">
            <a:avLst/>
          </a:prstGeom>
          <a:noFill/>
        </p:spPr>
        <p:txBody>
          <a:bodyPr wrap="square">
            <a:spAutoFit/>
          </a:bodyPr>
          <a:lstStyle/>
          <a:p>
            <a:r>
              <a:rPr lang="en-US" altLang="ja-JP" sz="2400" b="1" i="0" dirty="0" err="1">
                <a:solidFill>
                  <a:srgbClr val="444444"/>
                </a:solidFill>
                <a:effectLst/>
                <a:latin typeface="Lucida Console" panose="020B0609040504020204" pitchFamily="49" charset="0"/>
              </a:rPr>
              <a:t>derive_vars_merged</a:t>
            </a:r>
            <a:r>
              <a:rPr lang="en-US" altLang="ja-JP" sz="2400" b="1" i="0" dirty="0">
                <a:solidFill>
                  <a:srgbClr val="444444"/>
                </a:solidFill>
                <a:effectLst/>
                <a:latin typeface="Lucida Console" panose="020B0609040504020204" pitchFamily="49" charset="0"/>
              </a:rPr>
              <a:t>()</a:t>
            </a:r>
            <a:endParaRPr lang="ja-JP" altLang="en-US" sz="2400" b="1" dirty="0"/>
          </a:p>
        </p:txBody>
      </p:sp>
      <p:sp>
        <p:nvSpPr>
          <p:cNvPr id="18" name="タイトル 1">
            <a:extLst>
              <a:ext uri="{FF2B5EF4-FFF2-40B4-BE49-F238E27FC236}">
                <a16:creationId xmlns:a16="http://schemas.microsoft.com/office/drawing/2014/main" id="{71054C09-CC09-403D-3F38-EE2ED9A48DF6}"/>
              </a:ext>
            </a:extLst>
          </p:cNvPr>
          <p:cNvSpPr>
            <a:spLocks noGrp="1"/>
          </p:cNvSpPr>
          <p:nvPr>
            <p:ph type="title"/>
          </p:nvPr>
        </p:nvSpPr>
        <p:spPr>
          <a:xfrm>
            <a:off x="165101" y="138861"/>
            <a:ext cx="12395200" cy="626110"/>
          </a:xfrm>
        </p:spPr>
        <p:txBody>
          <a:bodyPr lIns="0" tIns="0" rIns="0" bIns="0" anchor="ctr"/>
          <a:lstStyle/>
          <a:p>
            <a:r>
              <a:rPr kumimoji="1" lang="en-US" altLang="ja-JP" sz="3200" b="0" dirty="0"/>
              <a:t>Representative join-related functions</a:t>
            </a:r>
            <a:br>
              <a:rPr kumimoji="1" lang="en-US" altLang="ja-JP" sz="3200" b="0" dirty="0"/>
            </a:br>
            <a:r>
              <a:rPr kumimoji="1" lang="en-US" altLang="ja-JP" sz="3200" b="0" dirty="0"/>
              <a:t> in the {admiral} package</a:t>
            </a:r>
            <a:endParaRPr kumimoji="1" lang="ja-JP" altLang="en-US" sz="3200" b="0" dirty="0"/>
          </a:p>
        </p:txBody>
      </p:sp>
    </p:spTree>
    <p:extLst>
      <p:ext uri="{BB962C8B-B14F-4D97-AF65-F5344CB8AC3E}">
        <p14:creationId xmlns:p14="http://schemas.microsoft.com/office/powerpoint/2010/main" val="494710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B452C73-C8AB-3F91-66E3-7C431EA500AE}"/>
              </a:ext>
            </a:extLst>
          </p:cNvPr>
          <p:cNvSpPr>
            <a:spLocks noGrp="1"/>
          </p:cNvSpPr>
          <p:nvPr>
            <p:ph type="sldNum" sz="quarter" idx="4"/>
          </p:nvPr>
        </p:nvSpPr>
        <p:spPr/>
        <p:txBody>
          <a:bodyPr/>
          <a:lstStyle/>
          <a:p>
            <a:fld id="{53EB70E3-6BB6-D846-AD6B-AC9D0F4B4ED1}" type="slidenum">
              <a:rPr kumimoji="1" lang="en-US" altLang="ja-JP" smtClean="0"/>
              <a:pPr/>
              <a:t>62</a:t>
            </a:fld>
            <a:endParaRPr kumimoji="1" lang="en-US" altLang="ja-JP" dirty="0"/>
          </a:p>
        </p:txBody>
      </p:sp>
      <p:sp>
        <p:nvSpPr>
          <p:cNvPr id="9" name="テキスト ボックス 8">
            <a:extLst>
              <a:ext uri="{FF2B5EF4-FFF2-40B4-BE49-F238E27FC236}">
                <a16:creationId xmlns:a16="http://schemas.microsoft.com/office/drawing/2014/main" id="{FD78D815-8593-A930-96AE-0413162406AD}"/>
              </a:ext>
            </a:extLst>
          </p:cNvPr>
          <p:cNvSpPr txBox="1"/>
          <p:nvPr/>
        </p:nvSpPr>
        <p:spPr>
          <a:xfrm>
            <a:off x="495300" y="2158474"/>
            <a:ext cx="10388600" cy="3785652"/>
          </a:xfrm>
          <a:prstGeom prst="rect">
            <a:avLst/>
          </a:prstGeom>
          <a:noFill/>
        </p:spPr>
        <p:txBody>
          <a:bodyPr wrap="square">
            <a:spAutoFit/>
          </a:bodyPr>
          <a:lstStyle/>
          <a:p>
            <a:pPr algn="l"/>
            <a:r>
              <a:rPr lang="en-US" altLang="ja-JP" sz="2400" b="0" i="0" dirty="0">
                <a:solidFill>
                  <a:srgbClr val="444444"/>
                </a:solidFill>
                <a:effectLst/>
                <a:latin typeface="Lucida Console" panose="020B0609040504020204" pitchFamily="49" charset="0"/>
              </a:rPr>
              <a:t>adsl_1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highlight>
                  <a:srgbClr val="00FFFF"/>
                </a:highlight>
                <a:latin typeface="Lucida Console" panose="020B0609040504020204" pitchFamily="49" charset="0"/>
              </a:rPr>
              <a:t>derive_var_merged_exist_flag</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dataset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adsl</a:t>
            </a:r>
            <a:r>
              <a:rPr lang="en-US" altLang="ja-JP" sz="2400" b="0" i="0" dirty="0">
                <a:solidFill>
                  <a:srgbClr val="444444"/>
                </a:solidFill>
                <a:effectLst/>
                <a:latin typeface="Lucida Console" panose="020B0609040504020204" pitchFamily="49" charset="0"/>
              </a:rPr>
              <a:t>, </a:t>
            </a:r>
          </a:p>
          <a:p>
            <a:pPr algn="l"/>
            <a:r>
              <a:rPr lang="en-US" altLang="ja-JP" sz="2400" b="0" i="0" dirty="0" err="1">
                <a:solidFill>
                  <a:srgbClr val="444444"/>
                </a:solidFill>
                <a:effectLst/>
                <a:latin typeface="Lucida Console" panose="020B0609040504020204" pitchFamily="49" charset="0"/>
              </a:rPr>
              <a:t>dataset_add</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adae</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by_vars</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exprs</a:t>
            </a:r>
            <a:r>
              <a:rPr lang="en-US" altLang="ja-JP" sz="2400" b="0" i="0" dirty="0">
                <a:solidFill>
                  <a:srgbClr val="444444"/>
                </a:solidFill>
                <a:effectLst/>
                <a:latin typeface="Lucida Console" panose="020B0609040504020204" pitchFamily="49" charset="0"/>
              </a:rPr>
              <a:t>(USUBJID),</a:t>
            </a:r>
          </a:p>
          <a:p>
            <a:pPr algn="l"/>
            <a:r>
              <a:rPr lang="en-US" altLang="ja-JP" sz="2400" b="0" i="0" dirty="0">
                <a:solidFill>
                  <a:srgbClr val="444444"/>
                </a:solidFill>
                <a:effectLst/>
                <a:latin typeface="Lucida Console" panose="020B0609040504020204" pitchFamily="49" charset="0"/>
              </a:rPr>
              <a:t>condition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669955"/>
                </a:solidFill>
                <a:effectLst/>
                <a:latin typeface="Lucida Console" panose="020B0609040504020204" pitchFamily="49" charset="0"/>
              </a:rPr>
              <a:t>TRUE</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new_var</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AEFL, </a:t>
            </a:r>
          </a:p>
          <a:p>
            <a:pPr algn="l"/>
            <a:r>
              <a:rPr lang="en-US" altLang="ja-JP" sz="2400" b="0" i="0" dirty="0" err="1">
                <a:solidFill>
                  <a:srgbClr val="444444"/>
                </a:solidFill>
                <a:effectLst/>
                <a:latin typeface="Lucida Console" panose="020B0609040504020204" pitchFamily="49" charset="0"/>
              </a:rPr>
              <a:t>true_value</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"Y"</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false_value</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"N"</a:t>
            </a:r>
            <a:r>
              <a:rPr lang="en-US" altLang="ja-JP" sz="2400" b="0" i="0" dirty="0">
                <a:solidFill>
                  <a:srgbClr val="444444"/>
                </a:solidFill>
                <a:effectLst/>
                <a:latin typeface="Lucida Console" panose="020B0609040504020204" pitchFamily="49" charset="0"/>
              </a:rPr>
              <a:t> ,</a:t>
            </a:r>
          </a:p>
          <a:p>
            <a:pPr algn="l"/>
            <a:r>
              <a:rPr lang="en-US" altLang="ja-JP" sz="2400" b="0" i="0" dirty="0" err="1">
                <a:solidFill>
                  <a:srgbClr val="444444"/>
                </a:solidFill>
                <a:effectLst/>
                <a:latin typeface="Lucida Console" panose="020B0609040504020204" pitchFamily="49" charset="0"/>
              </a:rPr>
              <a:t>missing_value</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"N"</a:t>
            </a:r>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a:t>
            </a:r>
          </a:p>
        </p:txBody>
      </p:sp>
      <p:sp>
        <p:nvSpPr>
          <p:cNvPr id="10" name="テキスト ボックス 9">
            <a:extLst>
              <a:ext uri="{FF2B5EF4-FFF2-40B4-BE49-F238E27FC236}">
                <a16:creationId xmlns:a16="http://schemas.microsoft.com/office/drawing/2014/main" id="{FBFFB16A-4B66-A96F-A1AC-0290D2D33DFE}"/>
              </a:ext>
            </a:extLst>
          </p:cNvPr>
          <p:cNvSpPr txBox="1"/>
          <p:nvPr/>
        </p:nvSpPr>
        <p:spPr>
          <a:xfrm>
            <a:off x="292099" y="1228235"/>
            <a:ext cx="7213600" cy="461665"/>
          </a:xfrm>
          <a:prstGeom prst="rect">
            <a:avLst/>
          </a:prstGeom>
          <a:noFill/>
        </p:spPr>
        <p:txBody>
          <a:bodyPr wrap="square">
            <a:spAutoFit/>
          </a:bodyPr>
          <a:lstStyle>
            <a:defPPr>
              <a:defRPr kern="0"/>
            </a:defPPr>
            <a:lvl1pPr>
              <a:defRPr sz="2400" b="1" i="0">
                <a:solidFill>
                  <a:srgbClr val="444444"/>
                </a:solidFill>
                <a:effectLst/>
                <a:latin typeface="Lucida Console" panose="020B0609040504020204" pitchFamily="49" charset="0"/>
              </a:defRPr>
            </a:lvl1pPr>
          </a:lstStyle>
          <a:p>
            <a:r>
              <a:rPr lang="en-US" altLang="ja-JP" dirty="0" err="1"/>
              <a:t>derive_var_merged_exist_flag</a:t>
            </a:r>
            <a:r>
              <a:rPr lang="en-US" altLang="ja-JP" dirty="0"/>
              <a:t>()</a:t>
            </a:r>
            <a:endParaRPr lang="ja-JP" altLang="en-US" dirty="0"/>
          </a:p>
        </p:txBody>
      </p:sp>
      <p:pic>
        <p:nvPicPr>
          <p:cNvPr id="11" name="図 10">
            <a:extLst>
              <a:ext uri="{FF2B5EF4-FFF2-40B4-BE49-F238E27FC236}">
                <a16:creationId xmlns:a16="http://schemas.microsoft.com/office/drawing/2014/main" id="{DB05EF18-AA36-0507-7797-4AC400EFEB97}"/>
              </a:ext>
            </a:extLst>
          </p:cNvPr>
          <p:cNvPicPr>
            <a:picLocks noChangeAspect="1"/>
          </p:cNvPicPr>
          <p:nvPr/>
        </p:nvPicPr>
        <p:blipFill>
          <a:blip r:embed="rId3"/>
          <a:stretch>
            <a:fillRect/>
          </a:stretch>
        </p:blipFill>
        <p:spPr>
          <a:xfrm>
            <a:off x="6506778" y="3293582"/>
            <a:ext cx="2753109" cy="1743318"/>
          </a:xfrm>
          <a:prstGeom prst="rect">
            <a:avLst/>
          </a:prstGeom>
          <a:ln>
            <a:solidFill>
              <a:schemeClr val="tx1"/>
            </a:solidFill>
          </a:ln>
        </p:spPr>
      </p:pic>
      <p:pic>
        <p:nvPicPr>
          <p:cNvPr id="12" name="図 11">
            <a:extLst>
              <a:ext uri="{FF2B5EF4-FFF2-40B4-BE49-F238E27FC236}">
                <a16:creationId xmlns:a16="http://schemas.microsoft.com/office/drawing/2014/main" id="{B8E0A682-C21A-2C69-BDA8-A8DAC03E5BF2}"/>
              </a:ext>
            </a:extLst>
          </p:cNvPr>
          <p:cNvPicPr>
            <a:picLocks noChangeAspect="1"/>
          </p:cNvPicPr>
          <p:nvPr/>
        </p:nvPicPr>
        <p:blipFill>
          <a:blip r:embed="rId4"/>
          <a:stretch>
            <a:fillRect/>
          </a:stretch>
        </p:blipFill>
        <p:spPr>
          <a:xfrm>
            <a:off x="9743891" y="3534815"/>
            <a:ext cx="2971983" cy="1502085"/>
          </a:xfrm>
          <a:prstGeom prst="rect">
            <a:avLst/>
          </a:prstGeom>
          <a:ln>
            <a:solidFill>
              <a:schemeClr val="tx1"/>
            </a:solidFill>
          </a:ln>
        </p:spPr>
      </p:pic>
      <p:pic>
        <p:nvPicPr>
          <p:cNvPr id="14" name="図 13">
            <a:extLst>
              <a:ext uri="{FF2B5EF4-FFF2-40B4-BE49-F238E27FC236}">
                <a16:creationId xmlns:a16="http://schemas.microsoft.com/office/drawing/2014/main" id="{A29A523F-3AFB-94D4-5C0B-75C2BC001AE3}"/>
              </a:ext>
            </a:extLst>
          </p:cNvPr>
          <p:cNvPicPr>
            <a:picLocks noChangeAspect="1"/>
          </p:cNvPicPr>
          <p:nvPr/>
        </p:nvPicPr>
        <p:blipFill>
          <a:blip r:embed="rId5"/>
          <a:stretch>
            <a:fillRect/>
          </a:stretch>
        </p:blipFill>
        <p:spPr>
          <a:xfrm>
            <a:off x="5252935" y="5431552"/>
            <a:ext cx="4490956" cy="2208261"/>
          </a:xfrm>
          <a:prstGeom prst="rect">
            <a:avLst/>
          </a:prstGeom>
          <a:ln>
            <a:solidFill>
              <a:schemeClr val="tx1"/>
            </a:solidFill>
          </a:ln>
        </p:spPr>
      </p:pic>
      <p:sp>
        <p:nvSpPr>
          <p:cNvPr id="15" name="タイトル 1">
            <a:extLst>
              <a:ext uri="{FF2B5EF4-FFF2-40B4-BE49-F238E27FC236}">
                <a16:creationId xmlns:a16="http://schemas.microsoft.com/office/drawing/2014/main" id="{2DF78F20-BA0D-9812-8AEE-D44B508CCA03}"/>
              </a:ext>
            </a:extLst>
          </p:cNvPr>
          <p:cNvSpPr>
            <a:spLocks noGrp="1"/>
          </p:cNvSpPr>
          <p:nvPr>
            <p:ph type="title"/>
          </p:nvPr>
        </p:nvSpPr>
        <p:spPr>
          <a:xfrm>
            <a:off x="496887" y="270008"/>
            <a:ext cx="13411200" cy="626110"/>
          </a:xfrm>
        </p:spPr>
        <p:txBody>
          <a:bodyPr/>
          <a:lstStyle/>
          <a:p>
            <a:r>
              <a:rPr kumimoji="1" lang="en-US" altLang="ja-JP" sz="2600" dirty="0"/>
              <a:t>Representative join-related functions in the {admiral} package</a:t>
            </a:r>
            <a:endParaRPr kumimoji="1" lang="ja-JP" altLang="en-US" sz="2600" dirty="0"/>
          </a:p>
        </p:txBody>
      </p:sp>
    </p:spTree>
    <p:extLst>
      <p:ext uri="{BB962C8B-B14F-4D97-AF65-F5344CB8AC3E}">
        <p14:creationId xmlns:p14="http://schemas.microsoft.com/office/powerpoint/2010/main" val="429288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6E8E0A1-36AE-D11A-B1F7-29C2AEEB9F0D}"/>
              </a:ext>
            </a:extLst>
          </p:cNvPr>
          <p:cNvSpPr>
            <a:spLocks noGrp="1"/>
          </p:cNvSpPr>
          <p:nvPr>
            <p:ph type="sldNum" sz="quarter" idx="4"/>
          </p:nvPr>
        </p:nvSpPr>
        <p:spPr/>
        <p:txBody>
          <a:bodyPr/>
          <a:lstStyle/>
          <a:p>
            <a:fld id="{53EB70E3-6BB6-D846-AD6B-AC9D0F4B4ED1}" type="slidenum">
              <a:rPr kumimoji="1" lang="en-US" altLang="ja-JP" smtClean="0"/>
              <a:pPr/>
              <a:t>63</a:t>
            </a:fld>
            <a:endParaRPr kumimoji="1" lang="en-US" altLang="ja-JP" dirty="0"/>
          </a:p>
        </p:txBody>
      </p:sp>
      <p:pic>
        <p:nvPicPr>
          <p:cNvPr id="7" name="図 6">
            <a:extLst>
              <a:ext uri="{FF2B5EF4-FFF2-40B4-BE49-F238E27FC236}">
                <a16:creationId xmlns:a16="http://schemas.microsoft.com/office/drawing/2014/main" id="{B9353DC5-566B-5AF9-B02C-B152DE362EB1}"/>
              </a:ext>
            </a:extLst>
          </p:cNvPr>
          <p:cNvPicPr>
            <a:picLocks noChangeAspect="1"/>
          </p:cNvPicPr>
          <p:nvPr/>
        </p:nvPicPr>
        <p:blipFill>
          <a:blip r:embed="rId3"/>
          <a:stretch>
            <a:fillRect/>
          </a:stretch>
        </p:blipFill>
        <p:spPr>
          <a:xfrm>
            <a:off x="364539" y="1169644"/>
            <a:ext cx="4910520" cy="2881656"/>
          </a:xfrm>
          <a:prstGeom prst="rect">
            <a:avLst/>
          </a:prstGeom>
        </p:spPr>
      </p:pic>
      <p:pic>
        <p:nvPicPr>
          <p:cNvPr id="10" name="図 9">
            <a:extLst>
              <a:ext uri="{FF2B5EF4-FFF2-40B4-BE49-F238E27FC236}">
                <a16:creationId xmlns:a16="http://schemas.microsoft.com/office/drawing/2014/main" id="{59F9787B-1B02-845C-FDFE-2DE35A51D373}"/>
              </a:ext>
            </a:extLst>
          </p:cNvPr>
          <p:cNvPicPr>
            <a:picLocks noChangeAspect="1"/>
          </p:cNvPicPr>
          <p:nvPr/>
        </p:nvPicPr>
        <p:blipFill>
          <a:blip r:embed="rId4"/>
          <a:stretch>
            <a:fillRect/>
          </a:stretch>
        </p:blipFill>
        <p:spPr>
          <a:xfrm>
            <a:off x="7480668" y="1169644"/>
            <a:ext cx="3604137" cy="2981736"/>
          </a:xfrm>
          <a:prstGeom prst="rect">
            <a:avLst/>
          </a:prstGeom>
        </p:spPr>
      </p:pic>
      <p:pic>
        <p:nvPicPr>
          <p:cNvPr id="11" name="図 10">
            <a:extLst>
              <a:ext uri="{FF2B5EF4-FFF2-40B4-BE49-F238E27FC236}">
                <a16:creationId xmlns:a16="http://schemas.microsoft.com/office/drawing/2014/main" id="{9DC461D7-E794-7E6F-EBD5-3554091DD0BC}"/>
              </a:ext>
            </a:extLst>
          </p:cNvPr>
          <p:cNvPicPr>
            <a:picLocks noChangeAspect="1"/>
          </p:cNvPicPr>
          <p:nvPr/>
        </p:nvPicPr>
        <p:blipFill>
          <a:blip r:embed="rId5"/>
          <a:stretch>
            <a:fillRect/>
          </a:stretch>
        </p:blipFill>
        <p:spPr>
          <a:xfrm>
            <a:off x="6261728" y="1169645"/>
            <a:ext cx="1218940" cy="1116356"/>
          </a:xfrm>
          <a:prstGeom prst="rect">
            <a:avLst/>
          </a:prstGeom>
        </p:spPr>
      </p:pic>
      <p:pic>
        <p:nvPicPr>
          <p:cNvPr id="13" name="図 12">
            <a:extLst>
              <a:ext uri="{FF2B5EF4-FFF2-40B4-BE49-F238E27FC236}">
                <a16:creationId xmlns:a16="http://schemas.microsoft.com/office/drawing/2014/main" id="{7F6A2425-B570-0AF2-2B6B-3BFD3057F8A6}"/>
              </a:ext>
            </a:extLst>
          </p:cNvPr>
          <p:cNvPicPr>
            <a:picLocks noChangeAspect="1"/>
          </p:cNvPicPr>
          <p:nvPr/>
        </p:nvPicPr>
        <p:blipFill>
          <a:blip r:embed="rId6"/>
          <a:stretch>
            <a:fillRect/>
          </a:stretch>
        </p:blipFill>
        <p:spPr>
          <a:xfrm>
            <a:off x="11823359" y="1169644"/>
            <a:ext cx="1467055" cy="1552792"/>
          </a:xfrm>
          <a:prstGeom prst="rect">
            <a:avLst/>
          </a:prstGeom>
        </p:spPr>
      </p:pic>
      <p:cxnSp>
        <p:nvCxnSpPr>
          <p:cNvPr id="15" name="直線矢印コネクタ 14">
            <a:extLst>
              <a:ext uri="{FF2B5EF4-FFF2-40B4-BE49-F238E27FC236}">
                <a16:creationId xmlns:a16="http://schemas.microsoft.com/office/drawing/2014/main" id="{96F26F21-B799-1F6F-2A52-3AE8E1DE1692}"/>
              </a:ext>
            </a:extLst>
          </p:cNvPr>
          <p:cNvCxnSpPr>
            <a:cxnSpLocks/>
          </p:cNvCxnSpPr>
          <p:nvPr/>
        </p:nvCxnSpPr>
        <p:spPr>
          <a:xfrm flipV="1">
            <a:off x="9573164" y="1831691"/>
            <a:ext cx="2247900" cy="1546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A51F225D-E160-E105-FA62-D34222994E30}"/>
              </a:ext>
            </a:extLst>
          </p:cNvPr>
          <p:cNvPicPr>
            <a:picLocks noChangeAspect="1"/>
          </p:cNvPicPr>
          <p:nvPr/>
        </p:nvPicPr>
        <p:blipFill>
          <a:blip r:embed="rId7"/>
          <a:stretch>
            <a:fillRect/>
          </a:stretch>
        </p:blipFill>
        <p:spPr>
          <a:xfrm>
            <a:off x="833140" y="4546507"/>
            <a:ext cx="6584656" cy="3295528"/>
          </a:xfrm>
          <a:prstGeom prst="rect">
            <a:avLst/>
          </a:prstGeom>
        </p:spPr>
      </p:pic>
      <p:sp>
        <p:nvSpPr>
          <p:cNvPr id="21" name="タイトル 1">
            <a:extLst>
              <a:ext uri="{FF2B5EF4-FFF2-40B4-BE49-F238E27FC236}">
                <a16:creationId xmlns:a16="http://schemas.microsoft.com/office/drawing/2014/main" id="{BC75CCCC-6757-F18B-23CC-BD1CBB7C8CBF}"/>
              </a:ext>
            </a:extLst>
          </p:cNvPr>
          <p:cNvSpPr>
            <a:spLocks noGrp="1"/>
          </p:cNvSpPr>
          <p:nvPr>
            <p:ph type="title"/>
          </p:nvPr>
        </p:nvSpPr>
        <p:spPr>
          <a:xfrm>
            <a:off x="496887" y="270008"/>
            <a:ext cx="13411200" cy="626110"/>
          </a:xfrm>
        </p:spPr>
        <p:txBody>
          <a:bodyPr/>
          <a:lstStyle/>
          <a:p>
            <a:r>
              <a:rPr kumimoji="1" lang="en-US" altLang="ja-JP" sz="2600" dirty="0" err="1"/>
              <a:t>Pharmaforest</a:t>
            </a:r>
            <a:r>
              <a:rPr kumimoji="1" lang="en-US" altLang="ja-JP" sz="2600" dirty="0"/>
              <a:t> {Adamski} package</a:t>
            </a:r>
            <a:endParaRPr kumimoji="1" lang="ja-JP" altLang="en-US" sz="2600" dirty="0"/>
          </a:p>
        </p:txBody>
      </p:sp>
      <p:sp>
        <p:nvSpPr>
          <p:cNvPr id="23" name="テキスト ボックス 22">
            <a:extLst>
              <a:ext uri="{FF2B5EF4-FFF2-40B4-BE49-F238E27FC236}">
                <a16:creationId xmlns:a16="http://schemas.microsoft.com/office/drawing/2014/main" id="{28DA92E2-A733-2CC1-9929-861C7E5698FF}"/>
              </a:ext>
            </a:extLst>
          </p:cNvPr>
          <p:cNvSpPr txBox="1"/>
          <p:nvPr/>
        </p:nvSpPr>
        <p:spPr>
          <a:xfrm>
            <a:off x="7937500" y="5476582"/>
            <a:ext cx="5634335" cy="2308324"/>
          </a:xfrm>
          <a:prstGeom prst="rect">
            <a:avLst/>
          </a:prstGeom>
          <a:noFill/>
        </p:spPr>
        <p:txBody>
          <a:bodyPr wrap="square">
            <a:spAutoFit/>
          </a:bodyPr>
          <a:lstStyle/>
          <a:p>
            <a:r>
              <a:rPr lang="en-US" altLang="ja-JP" sz="2400" dirty="0"/>
              <a:t>In the current </a:t>
            </a:r>
            <a:r>
              <a:rPr lang="en-US" altLang="ja-JP" sz="2400" dirty="0" err="1"/>
              <a:t>PharmaForest</a:t>
            </a:r>
            <a:r>
              <a:rPr lang="en-US" altLang="ja-JP" sz="2400" dirty="0"/>
              <a:t> </a:t>
            </a:r>
            <a:r>
              <a:rPr lang="en-US" altLang="ja-JP" sz="2400" dirty="0" err="1"/>
              <a:t>adamski</a:t>
            </a:r>
            <a:r>
              <a:rPr lang="en-US" altLang="ja-JP" sz="2400" dirty="0"/>
              <a:t> package </a:t>
            </a:r>
            <a:r>
              <a:rPr lang="en-US" altLang="ja-JP" sz="2400" dirty="0" err="1"/>
              <a:t>project,we</a:t>
            </a:r>
            <a:r>
              <a:rPr lang="en-US" altLang="ja-JP" sz="2400" dirty="0"/>
              <a:t> are gradually working on reproducing the functionality of </a:t>
            </a:r>
            <a:r>
              <a:rPr lang="en-US" altLang="ja-JP" sz="2400" dirty="0" err="1"/>
              <a:t>pharmaverse’s</a:t>
            </a:r>
            <a:r>
              <a:rPr lang="en-US" altLang="ja-JP" sz="2400" dirty="0"/>
              <a:t> admiral in </a:t>
            </a:r>
            <a:r>
              <a:rPr lang="en-US" altLang="ja-JP" sz="2400" dirty="0" err="1"/>
              <a:t>SAS,inspired</a:t>
            </a:r>
            <a:r>
              <a:rPr lang="en-US" altLang="ja-JP" sz="2400" dirty="0"/>
              <a:t> by the concepts and design of admiral</a:t>
            </a:r>
            <a:r>
              <a:rPr lang="en-US" altLang="ja-JP" dirty="0"/>
              <a:t>.</a:t>
            </a:r>
            <a:endParaRPr lang="ja-JP" altLang="en-US" dirty="0"/>
          </a:p>
        </p:txBody>
      </p:sp>
    </p:spTree>
    <p:extLst>
      <p:ext uri="{BB962C8B-B14F-4D97-AF65-F5344CB8AC3E}">
        <p14:creationId xmlns:p14="http://schemas.microsoft.com/office/powerpoint/2010/main" val="3416098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09BB18F-8501-F41A-6A6E-FD082DE94E75}"/>
              </a:ext>
            </a:extLst>
          </p:cNvPr>
          <p:cNvSpPr>
            <a:spLocks noGrp="1"/>
          </p:cNvSpPr>
          <p:nvPr>
            <p:ph type="sldNum" sz="quarter" idx="4"/>
          </p:nvPr>
        </p:nvSpPr>
        <p:spPr/>
        <p:txBody>
          <a:bodyPr/>
          <a:lstStyle/>
          <a:p>
            <a:fld id="{53EB70E3-6BB6-D846-AD6B-AC9D0F4B4ED1}" type="slidenum">
              <a:rPr kumimoji="1" lang="en-US" altLang="ja-JP" smtClean="0"/>
              <a:pPr/>
              <a:t>64</a:t>
            </a:fld>
            <a:endParaRPr kumimoji="1" lang="en-US" altLang="ja-JP" dirty="0"/>
          </a:p>
        </p:txBody>
      </p:sp>
      <p:pic>
        <p:nvPicPr>
          <p:cNvPr id="7" name="図 6">
            <a:extLst>
              <a:ext uri="{FF2B5EF4-FFF2-40B4-BE49-F238E27FC236}">
                <a16:creationId xmlns:a16="http://schemas.microsoft.com/office/drawing/2014/main" id="{B71F2752-201A-38F6-DF71-43E158EA1115}"/>
              </a:ext>
            </a:extLst>
          </p:cNvPr>
          <p:cNvPicPr>
            <a:picLocks noChangeAspect="1"/>
          </p:cNvPicPr>
          <p:nvPr/>
        </p:nvPicPr>
        <p:blipFill>
          <a:blip r:embed="rId3"/>
          <a:stretch>
            <a:fillRect/>
          </a:stretch>
        </p:blipFill>
        <p:spPr>
          <a:xfrm>
            <a:off x="299130" y="1422399"/>
            <a:ext cx="5347473" cy="5910365"/>
          </a:xfrm>
          <a:prstGeom prst="rect">
            <a:avLst/>
          </a:prstGeom>
        </p:spPr>
      </p:pic>
      <p:pic>
        <p:nvPicPr>
          <p:cNvPr id="10" name="図 9">
            <a:extLst>
              <a:ext uri="{FF2B5EF4-FFF2-40B4-BE49-F238E27FC236}">
                <a16:creationId xmlns:a16="http://schemas.microsoft.com/office/drawing/2014/main" id="{68C9ACE1-0620-6F5B-5996-D891FF8D98F0}"/>
              </a:ext>
            </a:extLst>
          </p:cNvPr>
          <p:cNvPicPr>
            <a:picLocks noChangeAspect="1"/>
          </p:cNvPicPr>
          <p:nvPr/>
        </p:nvPicPr>
        <p:blipFill>
          <a:blip r:embed="rId4"/>
          <a:stretch>
            <a:fillRect/>
          </a:stretch>
        </p:blipFill>
        <p:spPr>
          <a:xfrm>
            <a:off x="7962900" y="1275297"/>
            <a:ext cx="2432308" cy="2776003"/>
          </a:xfrm>
          <a:prstGeom prst="rect">
            <a:avLst/>
          </a:prstGeom>
        </p:spPr>
      </p:pic>
      <p:cxnSp>
        <p:nvCxnSpPr>
          <p:cNvPr id="11" name="直線矢印コネクタ 10">
            <a:extLst>
              <a:ext uri="{FF2B5EF4-FFF2-40B4-BE49-F238E27FC236}">
                <a16:creationId xmlns:a16="http://schemas.microsoft.com/office/drawing/2014/main" id="{71F10B0D-929F-22A5-58B6-2DE54DA7EAE2}"/>
              </a:ext>
            </a:extLst>
          </p:cNvPr>
          <p:cNvCxnSpPr>
            <a:cxnSpLocks/>
          </p:cNvCxnSpPr>
          <p:nvPr/>
        </p:nvCxnSpPr>
        <p:spPr>
          <a:xfrm flipV="1">
            <a:off x="5029200" y="2844800"/>
            <a:ext cx="2933700" cy="167640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C684790F-B536-2E2B-668E-0F118199F3F3}"/>
              </a:ext>
            </a:extLst>
          </p:cNvPr>
          <p:cNvPicPr>
            <a:picLocks noChangeAspect="1"/>
          </p:cNvPicPr>
          <p:nvPr/>
        </p:nvPicPr>
        <p:blipFill>
          <a:blip r:embed="rId5"/>
          <a:stretch>
            <a:fillRect/>
          </a:stretch>
        </p:blipFill>
        <p:spPr>
          <a:xfrm>
            <a:off x="6496050" y="5134983"/>
            <a:ext cx="6927850" cy="2324782"/>
          </a:xfrm>
          <a:prstGeom prst="rect">
            <a:avLst/>
          </a:prstGeom>
        </p:spPr>
      </p:pic>
      <p:sp>
        <p:nvSpPr>
          <p:cNvPr id="15" name="タイトル 1">
            <a:extLst>
              <a:ext uri="{FF2B5EF4-FFF2-40B4-BE49-F238E27FC236}">
                <a16:creationId xmlns:a16="http://schemas.microsoft.com/office/drawing/2014/main" id="{978BB841-7F7F-78ED-46A0-388BD6E226A1}"/>
              </a:ext>
            </a:extLst>
          </p:cNvPr>
          <p:cNvSpPr>
            <a:spLocks noGrp="1"/>
          </p:cNvSpPr>
          <p:nvPr>
            <p:ph type="title"/>
          </p:nvPr>
        </p:nvSpPr>
        <p:spPr>
          <a:xfrm>
            <a:off x="496887" y="270008"/>
            <a:ext cx="13411200" cy="626110"/>
          </a:xfrm>
        </p:spPr>
        <p:txBody>
          <a:bodyPr lIns="0" tIns="0" rIns="0" bIns="0" anchor="ctr"/>
          <a:lstStyle/>
          <a:p>
            <a:r>
              <a:rPr kumimoji="1" lang="en-US" altLang="ja-JP" b="0" dirty="0" err="1"/>
              <a:t>sdtm.oak</a:t>
            </a:r>
            <a:endParaRPr kumimoji="1" lang="ja-JP" altLang="en-US" b="0" dirty="0"/>
          </a:p>
        </p:txBody>
      </p:sp>
    </p:spTree>
    <p:extLst>
      <p:ext uri="{BB962C8B-B14F-4D97-AF65-F5344CB8AC3E}">
        <p14:creationId xmlns:p14="http://schemas.microsoft.com/office/powerpoint/2010/main" val="3191114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FD85-C560-87DA-83CB-7A5FE8733E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6D1923-EBC5-A408-68D9-C04DDEAA08C3}"/>
              </a:ext>
            </a:extLst>
          </p:cNvPr>
          <p:cNvSpPr>
            <a:spLocks noGrp="1"/>
          </p:cNvSpPr>
          <p:nvPr>
            <p:ph type="title"/>
          </p:nvPr>
        </p:nvSpPr>
        <p:spPr>
          <a:xfrm>
            <a:off x="720000" y="3775006"/>
            <a:ext cx="12664612" cy="552587"/>
          </a:xfrm>
        </p:spPr>
        <p:txBody>
          <a:bodyPr/>
          <a:lstStyle/>
          <a:p>
            <a:r>
              <a:rPr kumimoji="1" lang="en-US" altLang="ja-JP" dirty="0"/>
              <a:t>Final Comparison and Summary</a:t>
            </a:r>
            <a:endParaRPr kumimoji="1" lang="ja-JP" altLang="en-US" dirty="0"/>
          </a:p>
        </p:txBody>
      </p:sp>
      <p:sp>
        <p:nvSpPr>
          <p:cNvPr id="3" name="スライド番号プレースホルダー 2">
            <a:extLst>
              <a:ext uri="{FF2B5EF4-FFF2-40B4-BE49-F238E27FC236}">
                <a16:creationId xmlns:a16="http://schemas.microsoft.com/office/drawing/2014/main" id="{DFAD20F8-9313-05E6-D9AD-D2CB42940676}"/>
              </a:ext>
            </a:extLst>
          </p:cNvPr>
          <p:cNvSpPr>
            <a:spLocks noGrp="1"/>
          </p:cNvSpPr>
          <p:nvPr>
            <p:ph type="sldNum" sz="quarter" idx="4"/>
          </p:nvPr>
        </p:nvSpPr>
        <p:spPr/>
        <p:txBody>
          <a:bodyPr/>
          <a:lstStyle/>
          <a:p>
            <a:fld id="{24AEDCA4-7D12-E34A-9125-9C962139F6EA}" type="slidenum">
              <a:rPr kumimoji="1" lang="en-US" altLang="ja-JP" smtClean="0"/>
              <a:pPr/>
              <a:t>65</a:t>
            </a:fld>
            <a:endParaRPr kumimoji="1" lang="en-US" altLang="ja-JP" dirty="0"/>
          </a:p>
        </p:txBody>
      </p:sp>
    </p:spTree>
    <p:extLst>
      <p:ext uri="{BB962C8B-B14F-4D97-AF65-F5344CB8AC3E}">
        <p14:creationId xmlns:p14="http://schemas.microsoft.com/office/powerpoint/2010/main" val="1358214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7D3BE0F-3FE2-BE9C-B6A2-CA927F22BA3A}"/>
              </a:ext>
            </a:extLst>
          </p:cNvPr>
          <p:cNvSpPr>
            <a:spLocks noGrp="1"/>
          </p:cNvSpPr>
          <p:nvPr>
            <p:ph type="sldNum" sz="quarter" idx="4"/>
          </p:nvPr>
        </p:nvSpPr>
        <p:spPr/>
        <p:txBody>
          <a:bodyPr/>
          <a:lstStyle/>
          <a:p>
            <a:fld id="{53EB70E3-6BB6-D846-AD6B-AC9D0F4B4ED1}" type="slidenum">
              <a:rPr kumimoji="1" lang="en-US" altLang="ja-JP" smtClean="0"/>
              <a:pPr/>
              <a:t>66</a:t>
            </a:fld>
            <a:endParaRPr kumimoji="1" lang="en-US" altLang="ja-JP" dirty="0"/>
          </a:p>
        </p:txBody>
      </p:sp>
      <p:graphicFrame>
        <p:nvGraphicFramePr>
          <p:cNvPr id="8" name="表 7">
            <a:extLst>
              <a:ext uri="{FF2B5EF4-FFF2-40B4-BE49-F238E27FC236}">
                <a16:creationId xmlns:a16="http://schemas.microsoft.com/office/drawing/2014/main" id="{055647D6-3BFC-4724-5EE1-4653C4A71072}"/>
              </a:ext>
            </a:extLst>
          </p:cNvPr>
          <p:cNvGraphicFramePr>
            <a:graphicFrameLocks noGrp="1"/>
          </p:cNvGraphicFramePr>
          <p:nvPr>
            <p:extLst>
              <p:ext uri="{D42A27DB-BD31-4B8C-83A1-F6EECF244321}">
                <p14:modId xmlns:p14="http://schemas.microsoft.com/office/powerpoint/2010/main" val="3235300948"/>
              </p:ext>
            </p:extLst>
          </p:nvPr>
        </p:nvGraphicFramePr>
        <p:xfrm>
          <a:off x="152400" y="2225040"/>
          <a:ext cx="13754100" cy="5227314"/>
        </p:xfrm>
        <a:graphic>
          <a:graphicData uri="http://schemas.openxmlformats.org/drawingml/2006/table">
            <a:tbl>
              <a:tblPr firstRow="1" bandRow="1">
                <a:tableStyleId>{5C22544A-7EE6-4342-B048-85BDC9FD1C3A}</a:tableStyleId>
              </a:tblPr>
              <a:tblGrid>
                <a:gridCol w="2750820">
                  <a:extLst>
                    <a:ext uri="{9D8B030D-6E8A-4147-A177-3AD203B41FA5}">
                      <a16:colId xmlns:a16="http://schemas.microsoft.com/office/drawing/2014/main" val="2004423568"/>
                    </a:ext>
                  </a:extLst>
                </a:gridCol>
                <a:gridCol w="2750820">
                  <a:extLst>
                    <a:ext uri="{9D8B030D-6E8A-4147-A177-3AD203B41FA5}">
                      <a16:colId xmlns:a16="http://schemas.microsoft.com/office/drawing/2014/main" val="2620892337"/>
                    </a:ext>
                  </a:extLst>
                </a:gridCol>
                <a:gridCol w="2750820">
                  <a:extLst>
                    <a:ext uri="{9D8B030D-6E8A-4147-A177-3AD203B41FA5}">
                      <a16:colId xmlns:a16="http://schemas.microsoft.com/office/drawing/2014/main" val="2696875522"/>
                    </a:ext>
                  </a:extLst>
                </a:gridCol>
                <a:gridCol w="2750820">
                  <a:extLst>
                    <a:ext uri="{9D8B030D-6E8A-4147-A177-3AD203B41FA5}">
                      <a16:colId xmlns:a16="http://schemas.microsoft.com/office/drawing/2014/main" val="1729811159"/>
                    </a:ext>
                  </a:extLst>
                </a:gridCol>
                <a:gridCol w="2750820">
                  <a:extLst>
                    <a:ext uri="{9D8B030D-6E8A-4147-A177-3AD203B41FA5}">
                      <a16:colId xmlns:a16="http://schemas.microsoft.com/office/drawing/2014/main" val="1734993561"/>
                    </a:ext>
                  </a:extLst>
                </a:gridCol>
              </a:tblGrid>
              <a:tr h="679023">
                <a:tc>
                  <a:txBody>
                    <a:bodyPr/>
                    <a:lstStyle/>
                    <a:p>
                      <a:pPr algn="ctr"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Aspect</a:t>
                      </a:r>
                    </a:p>
                  </a:txBody>
                  <a:tcPr marL="6350" marR="6350" marT="6350" marB="0" anchor="ctr">
                    <a:solidFill>
                      <a:srgbClr val="002060"/>
                    </a:solidFill>
                  </a:tcPr>
                </a:tc>
                <a:tc>
                  <a:txBody>
                    <a:bodyPr/>
                    <a:lstStyle/>
                    <a:p>
                      <a:pPr algn="ctr"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base::merge</a:t>
                      </a:r>
                    </a:p>
                  </a:txBody>
                  <a:tcPr marL="6350" marR="6350" marT="6350" marB="0" anchor="ctr"/>
                </a:tc>
                <a:tc>
                  <a:txBody>
                    <a:bodyPr/>
                    <a:lstStyle/>
                    <a:p>
                      <a:pPr algn="ctr" fontAlgn="ctr">
                        <a:buNone/>
                      </a:pPr>
                      <a:r>
                        <a:rPr lang="en-US" sz="2000" b="0" i="0" u="none" strike="noStrike">
                          <a:solidFill>
                            <a:schemeClr val="bg1"/>
                          </a:solidFill>
                          <a:effectLst/>
                          <a:latin typeface="Times New Roman" panose="02020603050405020304" pitchFamily="18" charset="0"/>
                          <a:ea typeface="游ゴシック" panose="020B0400000000000000" pitchFamily="50" charset="-128"/>
                        </a:rPr>
                        <a:t>dplyr::left_join</a:t>
                      </a:r>
                    </a:p>
                  </a:txBody>
                  <a:tcPr marL="6350" marR="6350" marT="6350" marB="0" anchor="ctr"/>
                </a:tc>
                <a:tc>
                  <a:txBody>
                    <a:bodyPr/>
                    <a:lstStyle/>
                    <a:p>
                      <a:pPr algn="ctr" fontAlgn="ctr">
                        <a:buNone/>
                      </a:pPr>
                      <a:r>
                        <a:rPr lang="en-US" sz="2000" b="0" i="0" u="none" strike="noStrike">
                          <a:solidFill>
                            <a:schemeClr val="bg1"/>
                          </a:solidFill>
                          <a:effectLst/>
                          <a:latin typeface="Times New Roman" panose="02020603050405020304" pitchFamily="18" charset="0"/>
                          <a:ea typeface="游ゴシック" panose="020B0400000000000000" pitchFamily="50" charset="-128"/>
                        </a:rPr>
                        <a:t>data.table X[i, on=]</a:t>
                      </a:r>
                    </a:p>
                  </a:txBody>
                  <a:tcPr marL="6350" marR="6350" marT="6350" marB="0" anchor="ctr"/>
                </a:tc>
                <a:tc>
                  <a:txBody>
                    <a:bodyPr/>
                    <a:lstStyle/>
                    <a:p>
                      <a:pPr algn="ctr"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hash package</a:t>
                      </a:r>
                    </a:p>
                  </a:txBody>
                  <a:tcPr marL="6350" marR="6350" marT="6350" marB="0" anchor="ctr"/>
                </a:tc>
                <a:extLst>
                  <a:ext uri="{0D108BD9-81ED-4DB2-BD59-A6C34878D82A}">
                    <a16:rowId xmlns:a16="http://schemas.microsoft.com/office/drawing/2014/main" val="3843021806"/>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Default Sorting</a:t>
                      </a:r>
                    </a:p>
                  </a:txBody>
                  <a:tcPr marL="6350" marR="6350" marT="6350" marB="0" anchor="ctr">
                    <a:solidFill>
                      <a:srgbClr val="002060"/>
                    </a:solidFill>
                  </a:tcP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Yes (sort=TRUE)</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 (preserves left table order)</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Preserves order of </a:t>
                      </a:r>
                      <a:r>
                        <a:rPr lang="en-US" sz="2000" b="0" i="1" u="none" strike="noStrike">
                          <a:solidFill>
                            <a:srgbClr val="000000"/>
                          </a:solidFill>
                          <a:effectLst/>
                          <a:latin typeface="Times New Roman" panose="02020603050405020304" pitchFamily="18" charset="0"/>
                          <a:ea typeface="游ゴシック" panose="020B0400000000000000" pitchFamily="50" charset="-128"/>
                        </a:rPr>
                        <a:t>i</a:t>
                      </a:r>
                      <a:r>
                        <a:rPr lang="en-US" sz="2000" b="0" i="0" u="none" strike="noStrike">
                          <a:solidFill>
                            <a:srgbClr val="000000"/>
                          </a:solidFill>
                          <a:effectLst/>
                          <a:latin typeface="Times New Roman" panose="02020603050405020304" pitchFamily="18" charset="0"/>
                          <a:ea typeface="游ゴシック" panose="020B0400000000000000" pitchFamily="50" charset="-128"/>
                        </a:rPr>
                        <a:t> (right operand)</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366855057"/>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Non-</a:t>
                      </a:r>
                      <a:r>
                        <a:rPr lang="en-US" sz="2000" b="0" i="0" u="none" strike="noStrike" dirty="0" err="1">
                          <a:solidFill>
                            <a:schemeClr val="bg1"/>
                          </a:solidFill>
                          <a:effectLst/>
                          <a:latin typeface="Times New Roman" panose="02020603050405020304" pitchFamily="18" charset="0"/>
                          <a:ea typeface="游ゴシック" panose="020B0400000000000000" pitchFamily="50" charset="-128"/>
                        </a:rPr>
                        <a:t>equi</a:t>
                      </a:r>
                      <a:r>
                        <a:rPr lang="en-US" sz="2000" b="0" i="0" u="none" strike="noStrike" dirty="0">
                          <a:solidFill>
                            <a:schemeClr val="bg1"/>
                          </a:solidFill>
                          <a:effectLst/>
                          <a:latin typeface="Times New Roman" panose="02020603050405020304" pitchFamily="18" charset="0"/>
                          <a:ea typeface="游ゴシック" panose="020B0400000000000000" pitchFamily="50" charset="-128"/>
                        </a:rPr>
                        <a:t> Join</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Supported (on=.(a &lt;= b, ...))</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1898332435"/>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Rolling / Nearest Join</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Supported (roll=TRUE / mult)</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979212716"/>
                  </a:ext>
                </a:extLst>
              </a:tr>
              <a:tr h="669722">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Column Name Conflicts</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Managed via suffixes</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Appends .x / .y</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Explicit reference with i. (overwrite using :=)</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371870357"/>
                  </a:ext>
                </a:extLst>
              </a:tr>
              <a:tr h="669722">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Many-to-Many Handling</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Expands all combinations</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Expands all combinations</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Expands all combinations (requires unique() / aggregation if undesired)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Assumes one-to-one mapping</a:t>
                      </a:r>
                    </a:p>
                  </a:txBody>
                  <a:tcPr marL="6350" marR="6350" marT="6350" marB="0" anchor="ctr"/>
                </a:tc>
                <a:extLst>
                  <a:ext uri="{0D108BD9-81ED-4DB2-BD59-A6C34878D82A}">
                    <a16:rowId xmlns:a16="http://schemas.microsoft.com/office/drawing/2014/main" val="1909866239"/>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Performance on Large Data</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 Slow</a:t>
                      </a:r>
                    </a:p>
                  </a:txBody>
                  <a:tcPr marL="6350" marR="6350" marT="6350" marB="0" anchor="ctr"/>
                </a:tc>
                <a:tc>
                  <a:txBody>
                    <a:bodyPr/>
                    <a:lstStyle/>
                    <a:p>
                      <a:pPr algn="l" fontAlgn="ctr">
                        <a:buNone/>
                      </a:pP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a:t>
                      </a: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 Moderate (can leverage databases via dbplyr)</a:t>
                      </a:r>
                    </a:p>
                  </a:txBody>
                  <a:tcPr marL="6350" marR="6350" marT="6350" marB="0" anchor="ctr"/>
                </a:tc>
                <a:tc>
                  <a:txBody>
                    <a:bodyPr/>
                    <a:lstStyle/>
                    <a:p>
                      <a:pPr algn="l" fontAlgn="ctr">
                        <a:buNone/>
                      </a:pP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 Excellent (in-memory optimized)</a:t>
                      </a:r>
                    </a:p>
                  </a:txBody>
                  <a:tcPr marL="6350" marR="6350" marT="6350" marB="0" anchor="ctr"/>
                </a:tc>
                <a:tc>
                  <a:txBody>
                    <a:bodyPr/>
                    <a:lstStyle/>
                    <a:p>
                      <a:pPr algn="l" fontAlgn="ctr">
                        <a:buNone/>
                      </a:pPr>
                      <a:r>
                        <a:rPr lang="en-US" sz="2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 Good (limited by single-key design)</a:t>
                      </a:r>
                    </a:p>
                  </a:txBody>
                  <a:tcPr marL="6350" marR="6350" marT="6350" marB="0" anchor="ctr"/>
                </a:tc>
                <a:extLst>
                  <a:ext uri="{0D108BD9-81ED-4DB2-BD59-A6C34878D82A}">
                    <a16:rowId xmlns:a16="http://schemas.microsoft.com/office/drawing/2014/main" val="1760018512"/>
                  </a:ext>
                </a:extLst>
              </a:tr>
            </a:tbl>
          </a:graphicData>
        </a:graphic>
      </p:graphicFrame>
      <p:sp>
        <p:nvSpPr>
          <p:cNvPr id="10" name="テキスト ボックス 9">
            <a:extLst>
              <a:ext uri="{FF2B5EF4-FFF2-40B4-BE49-F238E27FC236}">
                <a16:creationId xmlns:a16="http://schemas.microsoft.com/office/drawing/2014/main" id="{2B07FDC6-6207-2B06-ED07-F8CEE4D4957D}"/>
              </a:ext>
            </a:extLst>
          </p:cNvPr>
          <p:cNvSpPr txBox="1"/>
          <p:nvPr/>
        </p:nvSpPr>
        <p:spPr>
          <a:xfrm>
            <a:off x="152400" y="1451164"/>
            <a:ext cx="10271125" cy="461665"/>
          </a:xfrm>
          <a:prstGeom prst="rect">
            <a:avLst/>
          </a:prstGeom>
          <a:noFill/>
        </p:spPr>
        <p:txBody>
          <a:bodyPr wrap="square">
            <a:spAutoFit/>
          </a:bodyPr>
          <a:lstStyle/>
          <a:p>
            <a:r>
              <a:rPr lang="en-US" altLang="ja-JP" sz="2400" dirty="0"/>
              <a:t>Common but Subtle Differences in Join Behavior Across R Frameworks</a:t>
            </a:r>
            <a:endParaRPr lang="ja-JP" altLang="en-US" sz="2400" dirty="0"/>
          </a:p>
        </p:txBody>
      </p:sp>
      <p:sp>
        <p:nvSpPr>
          <p:cNvPr id="11" name="タイトル 1">
            <a:extLst>
              <a:ext uri="{FF2B5EF4-FFF2-40B4-BE49-F238E27FC236}">
                <a16:creationId xmlns:a16="http://schemas.microsoft.com/office/drawing/2014/main" id="{D00790FE-C961-C8C1-6D35-D90E765A31CB}"/>
              </a:ext>
            </a:extLst>
          </p:cNvPr>
          <p:cNvSpPr>
            <a:spLocks noGrp="1"/>
          </p:cNvSpPr>
          <p:nvPr>
            <p:ph type="title"/>
          </p:nvPr>
        </p:nvSpPr>
        <p:spPr>
          <a:xfrm>
            <a:off x="496887" y="270008"/>
            <a:ext cx="13411200" cy="626110"/>
          </a:xfrm>
        </p:spPr>
        <p:txBody>
          <a:bodyPr lIns="0" tIns="0" rIns="0" bIns="0" anchor="ctr"/>
          <a:lstStyle/>
          <a:p>
            <a:r>
              <a:rPr kumimoji="1" lang="en-US" altLang="ja-JP" b="0"/>
              <a:t>Summary Notes</a:t>
            </a:r>
            <a:endParaRPr kumimoji="1" lang="en-US" altLang="ja-JP" b="0" dirty="0"/>
          </a:p>
        </p:txBody>
      </p:sp>
    </p:spTree>
    <p:extLst>
      <p:ext uri="{BB962C8B-B14F-4D97-AF65-F5344CB8AC3E}">
        <p14:creationId xmlns:p14="http://schemas.microsoft.com/office/powerpoint/2010/main" val="1531203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2BB10EA-CFBA-8AF7-78F3-3E996E05D6C3}"/>
              </a:ext>
            </a:extLst>
          </p:cNvPr>
          <p:cNvSpPr>
            <a:spLocks noGrp="1"/>
          </p:cNvSpPr>
          <p:nvPr>
            <p:ph type="sldNum" sz="quarter" idx="4"/>
          </p:nvPr>
        </p:nvSpPr>
        <p:spPr/>
        <p:txBody>
          <a:bodyPr/>
          <a:lstStyle/>
          <a:p>
            <a:fld id="{53EB70E3-6BB6-D846-AD6B-AC9D0F4B4ED1}" type="slidenum">
              <a:rPr kumimoji="1" lang="en-US" altLang="ja-JP" smtClean="0"/>
              <a:pPr/>
              <a:t>67</a:t>
            </a:fld>
            <a:endParaRPr kumimoji="1" lang="en-US" altLang="ja-JP" dirty="0"/>
          </a:p>
        </p:txBody>
      </p:sp>
      <p:sp>
        <p:nvSpPr>
          <p:cNvPr id="8" name="テキスト ボックス 7">
            <a:extLst>
              <a:ext uri="{FF2B5EF4-FFF2-40B4-BE49-F238E27FC236}">
                <a16:creationId xmlns:a16="http://schemas.microsoft.com/office/drawing/2014/main" id="{5FDFD458-A8D4-5FD1-3664-DA7633025E25}"/>
              </a:ext>
            </a:extLst>
          </p:cNvPr>
          <p:cNvSpPr txBox="1"/>
          <p:nvPr/>
        </p:nvSpPr>
        <p:spPr>
          <a:xfrm>
            <a:off x="496887" y="1336239"/>
            <a:ext cx="12508230" cy="5262979"/>
          </a:xfrm>
          <a:prstGeom prst="rect">
            <a:avLst/>
          </a:prstGeom>
          <a:noFill/>
        </p:spPr>
        <p:txBody>
          <a:bodyPr wrap="square">
            <a:spAutoFit/>
          </a:bodyPr>
          <a:lstStyle/>
          <a:p>
            <a:pPr marL="342900" indent="-342900">
              <a:buFont typeface="Arial" panose="020B0604020202020204" pitchFamily="34" charset="0"/>
              <a:buChar char="•"/>
            </a:pPr>
            <a:r>
              <a:rPr lang="ja-JP" altLang="en-US" sz="2400" dirty="0"/>
              <a:t>base::merge() is simple and reliable but can reorder rows and is memory-heavy.</a:t>
            </a:r>
            <a:endParaRPr lang="en-US" altLang="ja-JP" sz="2400" dirty="0"/>
          </a:p>
          <a:p>
            <a:endParaRPr lang="ja-JP" altLang="en-US" sz="2400" dirty="0"/>
          </a:p>
          <a:p>
            <a:pPr marL="342900" indent="-342900">
              <a:buFont typeface="Arial" panose="020B0604020202020204" pitchFamily="34" charset="0"/>
              <a:buChar char="•"/>
            </a:pPr>
            <a:r>
              <a:rPr lang="ja-JP" altLang="en-US" sz="2400" dirty="0"/>
              <a:t>dplyr::</a:t>
            </a:r>
            <a:r>
              <a:rPr lang="en-US" altLang="ja-JP" sz="2400" dirty="0" err="1"/>
              <a:t>xxxx</a:t>
            </a:r>
            <a:r>
              <a:rPr lang="ja-JP" altLang="en-US" sz="2400" dirty="0"/>
              <a:t>_join() emphasizes readability and consistency, suitable for tidy workflows and moderate datasets.</a:t>
            </a:r>
            <a:endParaRPr lang="en-US" altLang="ja-JP" sz="2400" dirty="0"/>
          </a:p>
          <a:p>
            <a:pPr marL="342900" indent="-342900">
              <a:buFont typeface="Arial" panose="020B0604020202020204" pitchFamily="34" charset="0"/>
              <a:buChar char="•"/>
            </a:pPr>
            <a:endParaRPr lang="ja-JP" altLang="en-US" sz="2400" dirty="0"/>
          </a:p>
          <a:p>
            <a:pPr marL="342900" indent="-342900">
              <a:buFont typeface="Arial" panose="020B0604020202020204" pitchFamily="34" charset="0"/>
              <a:buChar char="•"/>
            </a:pPr>
            <a:r>
              <a:rPr lang="ja-JP" altLang="en-US" sz="2400" dirty="0"/>
              <a:t>data.table joins are the most efficient and flexible, supporting non-equi and rolling logic ideal for clinical data (e.g., SDTM/ADaM period merges).</a:t>
            </a:r>
            <a:endParaRPr lang="en-US" altLang="ja-JP" sz="2400" dirty="0"/>
          </a:p>
          <a:p>
            <a:pPr marL="342900" indent="-342900">
              <a:buFont typeface="Arial" panose="020B0604020202020204" pitchFamily="34" charset="0"/>
              <a:buChar char="•"/>
            </a:pPr>
            <a:endParaRPr lang="ja-JP" altLang="en-US" sz="2400" dirty="0"/>
          </a:p>
          <a:p>
            <a:pPr marL="342900" indent="-342900">
              <a:buFont typeface="Arial" panose="020B0604020202020204" pitchFamily="34" charset="0"/>
              <a:buChar char="•"/>
            </a:pPr>
            <a:r>
              <a:rPr lang="ja-JP" altLang="en-US" sz="2400" dirty="0"/>
              <a:t>The hash package provides ultra-fast one-to-one lookups, best for code mapping or format-like replacements.</a:t>
            </a:r>
            <a:endParaRPr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en-US" altLang="ja-JP" sz="2400" dirty="0"/>
              <a:t>In CDISC workflows, it is also recommended to use the built-in join functions provided by Admiral or oak, as they help standardize and simplify data merge management across </a:t>
            </a:r>
            <a:r>
              <a:rPr lang="en-US" altLang="ja-JP" sz="2400" dirty="0" err="1"/>
              <a:t>ADaM</a:t>
            </a:r>
            <a:r>
              <a:rPr lang="en-US" altLang="ja-JP" sz="2400" dirty="0"/>
              <a:t> and SDTM process</a:t>
            </a:r>
            <a:endParaRPr lang="ja-JP" altLang="en-US" sz="2400" dirty="0"/>
          </a:p>
        </p:txBody>
      </p:sp>
      <p:sp>
        <p:nvSpPr>
          <p:cNvPr id="9" name="タイトル 1">
            <a:extLst>
              <a:ext uri="{FF2B5EF4-FFF2-40B4-BE49-F238E27FC236}">
                <a16:creationId xmlns:a16="http://schemas.microsoft.com/office/drawing/2014/main" id="{1C8B5C82-E66C-C372-7B71-710C4DB03D6D}"/>
              </a:ext>
            </a:extLst>
          </p:cNvPr>
          <p:cNvSpPr>
            <a:spLocks noGrp="1"/>
          </p:cNvSpPr>
          <p:nvPr>
            <p:ph type="title"/>
          </p:nvPr>
        </p:nvSpPr>
        <p:spPr>
          <a:xfrm>
            <a:off x="496887" y="270008"/>
            <a:ext cx="13411200" cy="626110"/>
          </a:xfrm>
        </p:spPr>
        <p:txBody>
          <a:bodyPr lIns="0" tIns="0" rIns="0" bIns="0" anchor="ctr"/>
          <a:lstStyle/>
          <a:p>
            <a:r>
              <a:rPr kumimoji="1" lang="en-US" altLang="ja-JP" b="0"/>
              <a:t>Summary Notes</a:t>
            </a:r>
            <a:endParaRPr kumimoji="1" lang="en-US" altLang="ja-JP" b="0" dirty="0"/>
          </a:p>
        </p:txBody>
      </p:sp>
    </p:spTree>
    <p:extLst>
      <p:ext uri="{BB962C8B-B14F-4D97-AF65-F5344CB8AC3E}">
        <p14:creationId xmlns:p14="http://schemas.microsoft.com/office/powerpoint/2010/main" val="3207773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458B9C6-EDA5-A0DD-44BA-A0022A09EEE7}"/>
              </a:ext>
            </a:extLst>
          </p:cNvPr>
          <p:cNvSpPr>
            <a:spLocks noGrp="1"/>
          </p:cNvSpPr>
          <p:nvPr>
            <p:ph type="sldNum" sz="quarter" idx="4"/>
          </p:nvPr>
        </p:nvSpPr>
        <p:spPr/>
        <p:txBody>
          <a:bodyPr/>
          <a:lstStyle/>
          <a:p>
            <a:fld id="{53EB70E3-6BB6-D846-AD6B-AC9D0F4B4ED1}" type="slidenum">
              <a:rPr kumimoji="1" lang="en-US" altLang="ja-JP" smtClean="0"/>
              <a:pPr/>
              <a:t>68</a:t>
            </a:fld>
            <a:endParaRPr kumimoji="1" lang="en-US" altLang="ja-JP" dirty="0"/>
          </a:p>
        </p:txBody>
      </p:sp>
      <p:pic>
        <p:nvPicPr>
          <p:cNvPr id="7" name="図 6">
            <a:extLst>
              <a:ext uri="{FF2B5EF4-FFF2-40B4-BE49-F238E27FC236}">
                <a16:creationId xmlns:a16="http://schemas.microsoft.com/office/drawing/2014/main" id="{ED0302C9-5F16-C66D-B3E5-0A94E8AE7A11}"/>
              </a:ext>
            </a:extLst>
          </p:cNvPr>
          <p:cNvPicPr>
            <a:picLocks noChangeAspect="1"/>
          </p:cNvPicPr>
          <p:nvPr/>
        </p:nvPicPr>
        <p:blipFill>
          <a:blip r:embed="rId3"/>
          <a:stretch>
            <a:fillRect/>
          </a:stretch>
        </p:blipFill>
        <p:spPr>
          <a:xfrm>
            <a:off x="0" y="3305346"/>
            <a:ext cx="3771900" cy="3893575"/>
          </a:xfrm>
          <a:prstGeom prst="rect">
            <a:avLst/>
          </a:prstGeom>
        </p:spPr>
      </p:pic>
      <p:sp>
        <p:nvSpPr>
          <p:cNvPr id="9" name="テキスト ボックス 8">
            <a:extLst>
              <a:ext uri="{FF2B5EF4-FFF2-40B4-BE49-F238E27FC236}">
                <a16:creationId xmlns:a16="http://schemas.microsoft.com/office/drawing/2014/main" id="{FA5EA103-1F68-5C0B-ED15-A9B4DAAD14F3}"/>
              </a:ext>
            </a:extLst>
          </p:cNvPr>
          <p:cNvSpPr txBox="1"/>
          <p:nvPr/>
        </p:nvSpPr>
        <p:spPr>
          <a:xfrm>
            <a:off x="4343400" y="3808338"/>
            <a:ext cx="7213600" cy="523220"/>
          </a:xfrm>
          <a:prstGeom prst="rect">
            <a:avLst/>
          </a:prstGeom>
          <a:noFill/>
        </p:spPr>
        <p:txBody>
          <a:bodyPr wrap="square">
            <a:spAutoFit/>
          </a:bodyPr>
          <a:lstStyle/>
          <a:p>
            <a:r>
              <a:rPr lang="en-US" altLang="ja-JP" sz="2800" dirty="0"/>
              <a:t>morioka.yutaka038@eps.co.jp</a:t>
            </a:r>
            <a:endParaRPr lang="ja-JP" altLang="en-US" sz="2800" dirty="0"/>
          </a:p>
        </p:txBody>
      </p:sp>
      <p:sp>
        <p:nvSpPr>
          <p:cNvPr id="11" name="テキスト ボックス 10">
            <a:extLst>
              <a:ext uri="{FF2B5EF4-FFF2-40B4-BE49-F238E27FC236}">
                <a16:creationId xmlns:a16="http://schemas.microsoft.com/office/drawing/2014/main" id="{2755495B-93EC-6180-5120-1164B7B08B12}"/>
              </a:ext>
            </a:extLst>
          </p:cNvPr>
          <p:cNvSpPr txBox="1"/>
          <p:nvPr/>
        </p:nvSpPr>
        <p:spPr>
          <a:xfrm>
            <a:off x="4064000" y="3305346"/>
            <a:ext cx="2362200" cy="584775"/>
          </a:xfrm>
          <a:prstGeom prst="rect">
            <a:avLst/>
          </a:prstGeom>
          <a:noFill/>
        </p:spPr>
        <p:txBody>
          <a:bodyPr wrap="square">
            <a:spAutoFit/>
          </a:bodyPr>
          <a:lstStyle/>
          <a:p>
            <a:r>
              <a:rPr lang="en-US" altLang="ja-JP" sz="3200" dirty="0"/>
              <a:t>[mail]</a:t>
            </a:r>
            <a:endParaRPr lang="ja-JP" altLang="en-US" sz="3200" dirty="0"/>
          </a:p>
        </p:txBody>
      </p:sp>
      <p:sp>
        <p:nvSpPr>
          <p:cNvPr id="12" name="テキスト ボックス 11">
            <a:extLst>
              <a:ext uri="{FF2B5EF4-FFF2-40B4-BE49-F238E27FC236}">
                <a16:creationId xmlns:a16="http://schemas.microsoft.com/office/drawing/2014/main" id="{A7384320-1B18-6482-9F77-EE890AC68E64}"/>
              </a:ext>
            </a:extLst>
          </p:cNvPr>
          <p:cNvSpPr txBox="1"/>
          <p:nvPr/>
        </p:nvSpPr>
        <p:spPr>
          <a:xfrm>
            <a:off x="4178300" y="4542162"/>
            <a:ext cx="2362200" cy="584775"/>
          </a:xfrm>
          <a:prstGeom prst="rect">
            <a:avLst/>
          </a:prstGeom>
          <a:noFill/>
        </p:spPr>
        <p:txBody>
          <a:bodyPr wrap="square">
            <a:spAutoFit/>
          </a:bodyPr>
          <a:lstStyle/>
          <a:p>
            <a:r>
              <a:rPr lang="en-US" altLang="ja-JP" sz="3200" dirty="0"/>
              <a:t>[</a:t>
            </a:r>
            <a:r>
              <a:rPr lang="en-US" altLang="ja-JP" sz="3200" dirty="0" err="1"/>
              <a:t>Github</a:t>
            </a:r>
            <a:r>
              <a:rPr lang="en-US" altLang="ja-JP" sz="3200" dirty="0"/>
              <a:t>]</a:t>
            </a:r>
            <a:endParaRPr lang="ja-JP" altLang="en-US" sz="3200" dirty="0"/>
          </a:p>
        </p:txBody>
      </p:sp>
      <p:sp>
        <p:nvSpPr>
          <p:cNvPr id="14" name="テキスト ボックス 13">
            <a:extLst>
              <a:ext uri="{FF2B5EF4-FFF2-40B4-BE49-F238E27FC236}">
                <a16:creationId xmlns:a16="http://schemas.microsoft.com/office/drawing/2014/main" id="{C83BACD0-1DB5-E275-C9BB-D0466767EC8C}"/>
              </a:ext>
            </a:extLst>
          </p:cNvPr>
          <p:cNvSpPr txBox="1"/>
          <p:nvPr/>
        </p:nvSpPr>
        <p:spPr>
          <a:xfrm>
            <a:off x="4254500" y="5170871"/>
            <a:ext cx="7213600" cy="369332"/>
          </a:xfrm>
          <a:prstGeom prst="rect">
            <a:avLst/>
          </a:prstGeom>
          <a:noFill/>
        </p:spPr>
        <p:txBody>
          <a:bodyPr wrap="square">
            <a:spAutoFit/>
          </a:bodyPr>
          <a:lstStyle>
            <a:defPPr>
              <a:defRPr kern="0"/>
            </a:defPPr>
            <a:lvl1pPr>
              <a:defRPr sz="2800"/>
            </a:lvl1pPr>
          </a:lstStyle>
          <a:p>
            <a:r>
              <a:rPr lang="ja-JP" altLang="en-US" dirty="0"/>
              <a:t>https://github.com/Morioka-Yutaka</a:t>
            </a:r>
          </a:p>
        </p:txBody>
      </p:sp>
      <p:sp>
        <p:nvSpPr>
          <p:cNvPr id="15" name="テキスト ボックス 14">
            <a:extLst>
              <a:ext uri="{FF2B5EF4-FFF2-40B4-BE49-F238E27FC236}">
                <a16:creationId xmlns:a16="http://schemas.microsoft.com/office/drawing/2014/main" id="{CEAF87D3-004D-833A-26F0-AF82D7B6C42E}"/>
              </a:ext>
            </a:extLst>
          </p:cNvPr>
          <p:cNvSpPr txBox="1"/>
          <p:nvPr/>
        </p:nvSpPr>
        <p:spPr>
          <a:xfrm>
            <a:off x="4343400" y="6661851"/>
            <a:ext cx="2362200" cy="584775"/>
          </a:xfrm>
          <a:prstGeom prst="rect">
            <a:avLst/>
          </a:prstGeom>
          <a:noFill/>
        </p:spPr>
        <p:txBody>
          <a:bodyPr wrap="square">
            <a:spAutoFit/>
          </a:bodyPr>
          <a:lstStyle/>
          <a:p>
            <a:r>
              <a:rPr lang="en-US" altLang="ja-JP" sz="3200" dirty="0"/>
              <a:t>[</a:t>
            </a:r>
            <a:r>
              <a:rPr lang="en-US" altLang="ja-JP" sz="3200" dirty="0" err="1"/>
              <a:t>Linkdin</a:t>
            </a:r>
            <a:r>
              <a:rPr lang="en-US" altLang="ja-JP" sz="3200" dirty="0"/>
              <a:t>]</a:t>
            </a:r>
            <a:endParaRPr lang="ja-JP" altLang="en-US" sz="3200" dirty="0"/>
          </a:p>
        </p:txBody>
      </p:sp>
      <p:sp>
        <p:nvSpPr>
          <p:cNvPr id="19" name="テキスト ボックス 18">
            <a:extLst>
              <a:ext uri="{FF2B5EF4-FFF2-40B4-BE49-F238E27FC236}">
                <a16:creationId xmlns:a16="http://schemas.microsoft.com/office/drawing/2014/main" id="{BAA9FDAF-0046-4D0A-ABEC-A8D69E650D58}"/>
              </a:ext>
            </a:extLst>
          </p:cNvPr>
          <p:cNvSpPr txBox="1"/>
          <p:nvPr/>
        </p:nvSpPr>
        <p:spPr>
          <a:xfrm>
            <a:off x="4343400" y="7273174"/>
            <a:ext cx="7213600" cy="646331"/>
          </a:xfrm>
          <a:prstGeom prst="rect">
            <a:avLst/>
          </a:prstGeom>
          <a:noFill/>
        </p:spPr>
        <p:txBody>
          <a:bodyPr wrap="square">
            <a:spAutoFit/>
          </a:bodyPr>
          <a:lstStyle>
            <a:defPPr>
              <a:defRPr kern="0"/>
            </a:defPPr>
            <a:lvl1pPr>
              <a:defRPr sz="2800"/>
            </a:lvl1pPr>
          </a:lstStyle>
          <a:p>
            <a:r>
              <a:rPr lang="ja-JP" altLang="en-US" dirty="0"/>
              <a:t>morioka　森岡 yutaka 裕</a:t>
            </a:r>
          </a:p>
          <a:p>
            <a:r>
              <a:rPr lang="ja-JP" altLang="en-US" dirty="0"/>
              <a:t> </a:t>
            </a:r>
          </a:p>
        </p:txBody>
      </p:sp>
      <p:sp>
        <p:nvSpPr>
          <p:cNvPr id="4" name="テキスト ボックス 3">
            <a:extLst>
              <a:ext uri="{FF2B5EF4-FFF2-40B4-BE49-F238E27FC236}">
                <a16:creationId xmlns:a16="http://schemas.microsoft.com/office/drawing/2014/main" id="{41B1A734-00D9-41D8-098D-9D0CA38E7764}"/>
              </a:ext>
            </a:extLst>
          </p:cNvPr>
          <p:cNvSpPr txBox="1"/>
          <p:nvPr/>
        </p:nvSpPr>
        <p:spPr>
          <a:xfrm>
            <a:off x="406400" y="1399551"/>
            <a:ext cx="12674600" cy="1200329"/>
          </a:xfrm>
          <a:prstGeom prst="rect">
            <a:avLst/>
          </a:prstGeom>
          <a:noFill/>
        </p:spPr>
        <p:txBody>
          <a:bodyPr wrap="square">
            <a:spAutoFit/>
          </a:bodyPr>
          <a:lstStyle/>
          <a:p>
            <a:r>
              <a:rPr lang="ja-JP" altLang="en-US" sz="2400" dirty="0"/>
              <a:t>I’m still learning R, so there might be a few mistakes in my slides.I’ll post any updates or corrections on GitHub or LinkedIn later.If you have any questions or comments, please feel free to contact me there.</a:t>
            </a:r>
          </a:p>
        </p:txBody>
      </p:sp>
      <p:sp>
        <p:nvSpPr>
          <p:cNvPr id="5" name="テキスト ボックス 4">
            <a:extLst>
              <a:ext uri="{FF2B5EF4-FFF2-40B4-BE49-F238E27FC236}">
                <a16:creationId xmlns:a16="http://schemas.microsoft.com/office/drawing/2014/main" id="{3EF6907F-D9A1-F534-52C7-7922119EF57D}"/>
              </a:ext>
            </a:extLst>
          </p:cNvPr>
          <p:cNvSpPr txBox="1"/>
          <p:nvPr/>
        </p:nvSpPr>
        <p:spPr>
          <a:xfrm>
            <a:off x="4254500" y="5883468"/>
            <a:ext cx="10337801" cy="523220"/>
          </a:xfrm>
          <a:prstGeom prst="rect">
            <a:avLst/>
          </a:prstGeom>
          <a:noFill/>
        </p:spPr>
        <p:txBody>
          <a:bodyPr wrap="square">
            <a:spAutoFit/>
          </a:bodyPr>
          <a:lstStyle/>
          <a:p>
            <a:r>
              <a:rPr lang="ja-JP" altLang="en-US" sz="2800" dirty="0"/>
              <a:t>https://github.com/Morioka-Yutaka/RinPharma/tree/main/2025</a:t>
            </a:r>
          </a:p>
        </p:txBody>
      </p:sp>
    </p:spTree>
    <p:extLst>
      <p:ext uri="{BB962C8B-B14F-4D97-AF65-F5344CB8AC3E}">
        <p14:creationId xmlns:p14="http://schemas.microsoft.com/office/powerpoint/2010/main" val="592069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CF4133F-2A45-301E-A38F-DB7B0A517137}"/>
              </a:ext>
            </a:extLst>
          </p:cNvPr>
          <p:cNvSpPr>
            <a:spLocks noGrp="1"/>
          </p:cNvSpPr>
          <p:nvPr>
            <p:ph type="sldNum" sz="quarter" idx="4"/>
          </p:nvPr>
        </p:nvSpPr>
        <p:spPr/>
        <p:txBody>
          <a:bodyPr/>
          <a:lstStyle/>
          <a:p>
            <a:fld id="{53EB70E3-6BB6-D846-AD6B-AC9D0F4B4ED1}" type="slidenum">
              <a:rPr kumimoji="1" lang="en-US" altLang="ja-JP" smtClean="0"/>
              <a:pPr/>
              <a:t>69</a:t>
            </a:fld>
            <a:endParaRPr kumimoji="1" lang="en-US" altLang="ja-JP" dirty="0"/>
          </a:p>
        </p:txBody>
      </p:sp>
      <p:pic>
        <p:nvPicPr>
          <p:cNvPr id="6" name="図 5">
            <a:extLst>
              <a:ext uri="{FF2B5EF4-FFF2-40B4-BE49-F238E27FC236}">
                <a16:creationId xmlns:a16="http://schemas.microsoft.com/office/drawing/2014/main" id="{7F8FDEFC-4628-8C52-A623-F29F5FFC977E}"/>
              </a:ext>
            </a:extLst>
          </p:cNvPr>
          <p:cNvPicPr>
            <a:picLocks noChangeAspect="1"/>
          </p:cNvPicPr>
          <p:nvPr/>
        </p:nvPicPr>
        <p:blipFill>
          <a:blip r:embed="rId3" cstate="print"/>
          <a:stretch>
            <a:fillRect/>
          </a:stretch>
        </p:blipFill>
        <p:spPr>
          <a:xfrm>
            <a:off x="0" y="0"/>
            <a:ext cx="10984817" cy="3708400"/>
          </a:xfrm>
          <a:prstGeom prst="rect">
            <a:avLst/>
          </a:prstGeom>
          <a:ln w="12700">
            <a:solidFill>
              <a:schemeClr val="tx2"/>
            </a:solidFill>
          </a:ln>
        </p:spPr>
      </p:pic>
      <p:sp>
        <p:nvSpPr>
          <p:cNvPr id="10" name="テキスト ボックス 9">
            <a:extLst>
              <a:ext uri="{FF2B5EF4-FFF2-40B4-BE49-F238E27FC236}">
                <a16:creationId xmlns:a16="http://schemas.microsoft.com/office/drawing/2014/main" id="{5B840E52-540F-58A9-ABDC-1BCE5DE3AE9B}"/>
              </a:ext>
            </a:extLst>
          </p:cNvPr>
          <p:cNvSpPr txBox="1"/>
          <p:nvPr/>
        </p:nvSpPr>
        <p:spPr>
          <a:xfrm>
            <a:off x="255586" y="4487773"/>
            <a:ext cx="13893802" cy="1862048"/>
          </a:xfrm>
          <a:prstGeom prst="rect">
            <a:avLst/>
          </a:prstGeom>
          <a:noFill/>
        </p:spPr>
        <p:txBody>
          <a:bodyPr wrap="square">
            <a:spAutoFit/>
          </a:bodyPr>
          <a:lstStyle>
            <a:defPPr>
              <a:defRPr kern="0"/>
            </a:defPPr>
            <a:lvl1pPr>
              <a:defRPr sz="2200"/>
            </a:lvl1pPr>
          </a:lstStyle>
          <a:p>
            <a:r>
              <a:rPr lang="en-US" altLang="ja-JP" sz="2300" dirty="0"/>
              <a:t>The above kanji is a motto of a professional Shogi (Japanese chess) </a:t>
            </a:r>
            <a:r>
              <a:rPr lang="en-US" altLang="ja-JP" sz="2300" dirty="0" err="1"/>
              <a:t>player,meaning</a:t>
            </a:r>
            <a:r>
              <a:rPr lang="en-US" altLang="ja-JP" sz="2300" dirty="0"/>
              <a:t> </a:t>
            </a:r>
          </a:p>
          <a:p>
            <a:r>
              <a:rPr lang="en-US" altLang="ja-JP" sz="2300" b="1" dirty="0"/>
              <a:t>“Always try a new move.”</a:t>
            </a:r>
          </a:p>
          <a:p>
            <a:br>
              <a:rPr lang="en-US" altLang="ja-JP" sz="2300" dirty="0"/>
            </a:br>
            <a:r>
              <a:rPr lang="en-US" altLang="ja-JP" sz="2300" dirty="0"/>
              <a:t>I’ve long been passionate about pioneering new techniques in SAS, and now, I’m ready to do the same with R.</a:t>
            </a:r>
            <a:endParaRPr lang="ja-JP" altLang="en-US" sz="2300" dirty="0"/>
          </a:p>
        </p:txBody>
      </p:sp>
    </p:spTree>
    <p:extLst>
      <p:ext uri="{BB962C8B-B14F-4D97-AF65-F5344CB8AC3E}">
        <p14:creationId xmlns:p14="http://schemas.microsoft.com/office/powerpoint/2010/main" val="130691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61F3F4E-0518-E973-EA96-11CED2D87267}"/>
              </a:ext>
            </a:extLst>
          </p:cNvPr>
          <p:cNvSpPr>
            <a:spLocks noGrp="1"/>
          </p:cNvSpPr>
          <p:nvPr>
            <p:ph type="sldNum" sz="quarter" idx="4"/>
          </p:nvPr>
        </p:nvSpPr>
        <p:spPr>
          <a:xfrm>
            <a:off x="12896690" y="7711402"/>
            <a:ext cx="1220187" cy="154940"/>
          </a:xfrm>
        </p:spPr>
        <p:txBody>
          <a:bodyPr/>
          <a:lstStyle/>
          <a:p>
            <a:fld id="{24AEDCA4-7D12-E34A-9125-9C962139F6EA}" type="slidenum">
              <a:rPr kumimoji="1" lang="en-US" altLang="ja-JP" smtClean="0"/>
              <a:pPr/>
              <a:t>7</a:t>
            </a:fld>
            <a:endParaRPr kumimoji="1" lang="en-US" altLang="ja-JP" dirty="0"/>
          </a:p>
        </p:txBody>
      </p:sp>
      <p:sp>
        <p:nvSpPr>
          <p:cNvPr id="2" name="テキスト ボックス 1">
            <a:extLst>
              <a:ext uri="{FF2B5EF4-FFF2-40B4-BE49-F238E27FC236}">
                <a16:creationId xmlns:a16="http://schemas.microsoft.com/office/drawing/2014/main" id="{347F0846-82CA-2A84-28CD-C178CB8D20AD}"/>
              </a:ext>
            </a:extLst>
          </p:cNvPr>
          <p:cNvSpPr txBox="1"/>
          <p:nvPr/>
        </p:nvSpPr>
        <p:spPr>
          <a:xfrm>
            <a:off x="223960" y="1142637"/>
            <a:ext cx="8631282" cy="4154984"/>
          </a:xfrm>
          <a:prstGeom prst="rect">
            <a:avLst/>
          </a:prstGeom>
          <a:noFill/>
        </p:spPr>
        <p:txBody>
          <a:bodyPr wrap="square">
            <a:spAutoFit/>
          </a:bodyPr>
          <a:lstStyle/>
          <a:p>
            <a:pPr algn="l"/>
            <a:r>
              <a:rPr lang="en-US" altLang="ja-JP" sz="2400" b="0" i="0" dirty="0">
                <a:solidFill>
                  <a:srgbClr val="6A737D"/>
                </a:solidFill>
                <a:effectLst/>
                <a:latin typeface="Lucida Console" panose="020B0609040504020204" pitchFamily="49" charset="0"/>
              </a:rPr>
              <a:t># </a:t>
            </a:r>
            <a:r>
              <a:rPr lang="en-US" altLang="ja-JP" sz="2400" b="0" i="0" dirty="0" err="1">
                <a:solidFill>
                  <a:srgbClr val="6A737D"/>
                </a:solidFill>
                <a:effectLst/>
                <a:latin typeface="Lucida Console" panose="020B0609040504020204" pitchFamily="49" charset="0"/>
              </a:rPr>
              <a:t>DataFrame</a:t>
            </a:r>
            <a:r>
              <a:rPr lang="en-US" altLang="ja-JP" sz="2400" b="0" i="0" dirty="0">
                <a:solidFill>
                  <a:srgbClr val="6A737D"/>
                </a:solidFill>
                <a:effectLst/>
                <a:latin typeface="Lucida Console" panose="020B0609040504020204" pitchFamily="49" charset="0"/>
              </a:rPr>
              <a:t> 11</a:t>
            </a:r>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df11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value_A</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"A1"</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"A3"</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dirty="0">
              <a:solidFill>
                <a:srgbClr val="24292E"/>
              </a:solidFill>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6A737D"/>
                </a:solidFill>
                <a:effectLst/>
                <a:latin typeface="Lucida Console" panose="020B0609040504020204" pitchFamily="49" charset="0"/>
              </a:rPr>
              <a:t># </a:t>
            </a:r>
            <a:r>
              <a:rPr lang="en-US" altLang="ja-JP" sz="2400" b="0" i="0" dirty="0" err="1">
                <a:solidFill>
                  <a:srgbClr val="6A737D"/>
                </a:solidFill>
                <a:effectLst/>
                <a:latin typeface="Lucida Console" panose="020B0609040504020204" pitchFamily="49" charset="0"/>
              </a:rPr>
              <a:t>DataFrame</a:t>
            </a:r>
            <a:r>
              <a:rPr lang="en-US" altLang="ja-JP" sz="2400" b="0" i="0" dirty="0">
                <a:solidFill>
                  <a:srgbClr val="6A737D"/>
                </a:solidFill>
                <a:effectLst/>
                <a:latin typeface="Lucida Console" panose="020B0609040504020204" pitchFamily="49" charset="0"/>
              </a:rPr>
              <a:t> 12</a:t>
            </a:r>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df12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4</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value_B</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"B2"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"B3"</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"B4"</a:t>
            </a:r>
            <a:r>
              <a:rPr lang="en-US" altLang="ja-JP" sz="2400" b="0" i="0" dirty="0">
                <a:solidFill>
                  <a:srgbClr val="24292E"/>
                </a:solidFill>
                <a:effectLst/>
                <a:latin typeface="Lucida Console" panose="020B0609040504020204" pitchFamily="49" charset="0"/>
              </a:rPr>
              <a:t>))</a:t>
            </a:r>
          </a:p>
        </p:txBody>
      </p:sp>
      <p:pic>
        <p:nvPicPr>
          <p:cNvPr id="4" name="図 3">
            <a:extLst>
              <a:ext uri="{FF2B5EF4-FFF2-40B4-BE49-F238E27FC236}">
                <a16:creationId xmlns:a16="http://schemas.microsoft.com/office/drawing/2014/main" id="{8B9EC0C5-5A3B-B724-1154-C2B51BC818E1}"/>
              </a:ext>
            </a:extLst>
          </p:cNvPr>
          <p:cNvPicPr>
            <a:picLocks noChangeAspect="1"/>
          </p:cNvPicPr>
          <p:nvPr/>
        </p:nvPicPr>
        <p:blipFill>
          <a:blip r:embed="rId3"/>
          <a:stretch>
            <a:fillRect/>
          </a:stretch>
        </p:blipFill>
        <p:spPr>
          <a:xfrm>
            <a:off x="7601437" y="1281560"/>
            <a:ext cx="3241189" cy="2238311"/>
          </a:xfrm>
          <a:prstGeom prst="rect">
            <a:avLst/>
          </a:prstGeom>
        </p:spPr>
      </p:pic>
      <p:pic>
        <p:nvPicPr>
          <p:cNvPr id="6" name="図 5">
            <a:extLst>
              <a:ext uri="{FF2B5EF4-FFF2-40B4-BE49-F238E27FC236}">
                <a16:creationId xmlns:a16="http://schemas.microsoft.com/office/drawing/2014/main" id="{7B5213AF-19BF-ABDA-8F88-BC23895929A6}"/>
              </a:ext>
            </a:extLst>
          </p:cNvPr>
          <p:cNvPicPr>
            <a:picLocks noChangeAspect="1"/>
          </p:cNvPicPr>
          <p:nvPr/>
        </p:nvPicPr>
        <p:blipFill>
          <a:blip r:embed="rId4"/>
          <a:stretch>
            <a:fillRect/>
          </a:stretch>
        </p:blipFill>
        <p:spPr>
          <a:xfrm>
            <a:off x="7601436" y="4051300"/>
            <a:ext cx="3241189" cy="1990440"/>
          </a:xfrm>
          <a:prstGeom prst="rect">
            <a:avLst/>
          </a:prstGeom>
        </p:spPr>
      </p:pic>
      <p:sp>
        <p:nvSpPr>
          <p:cNvPr id="5" name="タイトル 1">
            <a:extLst>
              <a:ext uri="{FF2B5EF4-FFF2-40B4-BE49-F238E27FC236}">
                <a16:creationId xmlns:a16="http://schemas.microsoft.com/office/drawing/2014/main" id="{1F847CAB-3A42-6344-DD2B-594B5E5C4496}"/>
              </a:ext>
            </a:extLst>
          </p:cNvPr>
          <p:cNvSpPr>
            <a:spLocks noGrp="1"/>
          </p:cNvSpPr>
          <p:nvPr>
            <p:ph type="title"/>
          </p:nvPr>
        </p:nvSpPr>
        <p:spPr>
          <a:xfrm>
            <a:off x="496887" y="270008"/>
            <a:ext cx="13411200" cy="626110"/>
          </a:xfrm>
        </p:spPr>
        <p:txBody>
          <a:bodyPr/>
          <a:lstStyle/>
          <a:p>
            <a:r>
              <a:rPr kumimoji="1" lang="en-US" altLang="ja-JP" b="0" dirty="0"/>
              <a:t>TEST data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4193397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43B03B9-EEA5-483B-4F6C-A13BF06CF7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685783" y="4822065"/>
            <a:ext cx="7286625" cy="394335"/>
          </a:xfrm>
          <a:prstGeom prst="rect">
            <a:avLst/>
          </a:prstGeom>
        </p:spPr>
      </p:pic>
    </p:spTree>
    <p:extLst>
      <p:ext uri="{BB962C8B-B14F-4D97-AF65-F5344CB8AC3E}">
        <p14:creationId xmlns:p14="http://schemas.microsoft.com/office/powerpoint/2010/main" val="207547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2338585-9B28-FCB6-77CA-95D08B15BE0F}"/>
              </a:ext>
            </a:extLst>
          </p:cNvPr>
          <p:cNvSpPr>
            <a:spLocks noGrp="1"/>
          </p:cNvSpPr>
          <p:nvPr>
            <p:ph type="sldNum" sz="quarter" idx="4"/>
          </p:nvPr>
        </p:nvSpPr>
        <p:spPr/>
        <p:txBody>
          <a:bodyPr/>
          <a:lstStyle/>
          <a:p>
            <a:fld id="{53EB70E3-6BB6-D846-AD6B-AC9D0F4B4ED1}" type="slidenum">
              <a:rPr kumimoji="1" lang="en-US" altLang="ja-JP" smtClean="0"/>
              <a:pPr/>
              <a:t>8</a:t>
            </a:fld>
            <a:endParaRPr kumimoji="1" lang="en-US" altLang="ja-JP" dirty="0"/>
          </a:p>
        </p:txBody>
      </p:sp>
      <p:sp>
        <p:nvSpPr>
          <p:cNvPr id="8" name="テキスト ボックス 7">
            <a:extLst>
              <a:ext uri="{FF2B5EF4-FFF2-40B4-BE49-F238E27FC236}">
                <a16:creationId xmlns:a16="http://schemas.microsoft.com/office/drawing/2014/main" id="{4DBD689B-4FA2-78FE-F5C2-A61A03CF662F}"/>
              </a:ext>
            </a:extLst>
          </p:cNvPr>
          <p:cNvSpPr txBox="1"/>
          <p:nvPr/>
        </p:nvSpPr>
        <p:spPr>
          <a:xfrm>
            <a:off x="236620" y="1292536"/>
            <a:ext cx="9805737" cy="6124754"/>
          </a:xfrm>
          <a:prstGeom prst="rect">
            <a:avLst/>
          </a:prstGeom>
          <a:noFill/>
        </p:spPr>
        <p:txBody>
          <a:bodyPr wrap="square">
            <a:spAutoFit/>
          </a:bodyPr>
          <a:lstStyle/>
          <a:p>
            <a:r>
              <a:rPr lang="en-US" altLang="ja-JP" sz="2800" b="1" dirty="0">
                <a:solidFill>
                  <a:srgbClr val="000080"/>
                </a:solidFill>
                <a:latin typeface="Courier New" panose="02070309020205020404" pitchFamily="49" charset="0"/>
              </a:rPr>
              <a:t>data</a:t>
            </a:r>
            <a:r>
              <a:rPr lang="en-US" altLang="ja-JP" sz="2800" b="0" dirty="0">
                <a:solidFill>
                  <a:srgbClr val="000000"/>
                </a:solidFill>
                <a:latin typeface="Courier New" panose="02070309020205020404" pitchFamily="49" charset="0"/>
              </a:rPr>
              <a:t> wk11;</a:t>
            </a:r>
          </a:p>
          <a:p>
            <a:r>
              <a:rPr lang="en-US" altLang="ja-JP" sz="2800" b="0" dirty="0">
                <a:solidFill>
                  <a:srgbClr val="0000FF"/>
                </a:solidFill>
                <a:latin typeface="Courier New" panose="02070309020205020404" pitchFamily="49" charset="0"/>
              </a:rPr>
              <a:t>do</a:t>
            </a:r>
            <a:r>
              <a:rPr lang="en-US" altLang="ja-JP" sz="2800" b="0" dirty="0">
                <a:solidFill>
                  <a:srgbClr val="000000"/>
                </a:solidFill>
                <a:latin typeface="Courier New" panose="02070309020205020404" pitchFamily="49" charset="0"/>
              </a:rPr>
              <a:t> id = </a:t>
            </a:r>
            <a:r>
              <a:rPr lang="en-US" altLang="ja-JP" sz="2800" b="1" dirty="0">
                <a:solidFill>
                  <a:srgbClr val="008080"/>
                </a:solidFill>
                <a:latin typeface="Courier New" panose="02070309020205020404" pitchFamily="49" charset="0"/>
              </a:rPr>
              <a:t>1</a:t>
            </a:r>
            <a:r>
              <a:rPr lang="en-US" altLang="ja-JP" sz="2800" b="0" dirty="0">
                <a:solidFill>
                  <a:srgbClr val="000000"/>
                </a:solidFill>
                <a:latin typeface="Courier New" panose="02070309020205020404" pitchFamily="49" charset="0"/>
              </a:rPr>
              <a:t> , </a:t>
            </a:r>
            <a:r>
              <a:rPr lang="en-US" altLang="ja-JP" sz="2800" b="1" dirty="0">
                <a:solidFill>
                  <a:srgbClr val="008080"/>
                </a:solidFill>
                <a:latin typeface="Courier New" panose="02070309020205020404" pitchFamily="49" charset="0"/>
              </a:rPr>
              <a:t>2</a:t>
            </a:r>
            <a:r>
              <a:rPr lang="en-US" altLang="ja-JP" sz="2800" b="0" dirty="0">
                <a:solidFill>
                  <a:srgbClr val="000000"/>
                </a:solidFill>
                <a:latin typeface="Courier New" panose="02070309020205020404" pitchFamily="49" charset="0"/>
              </a:rPr>
              <a:t>, </a:t>
            </a:r>
            <a:r>
              <a:rPr lang="en-US" altLang="ja-JP" sz="2800" b="1" dirty="0">
                <a:solidFill>
                  <a:srgbClr val="008080"/>
                </a:solidFill>
                <a:latin typeface="Courier New" panose="02070309020205020404" pitchFamily="49" charset="0"/>
              </a:rPr>
              <a:t>3</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err="1">
                <a:solidFill>
                  <a:srgbClr val="000000"/>
                </a:solidFill>
                <a:latin typeface="Courier New" panose="02070309020205020404" pitchFamily="49" charset="0"/>
              </a:rPr>
              <a:t>value_A</a:t>
            </a:r>
            <a:r>
              <a:rPr lang="en-US" altLang="ja-JP" sz="2800" b="0" dirty="0">
                <a:solidFill>
                  <a:srgbClr val="000000"/>
                </a:solidFill>
                <a:latin typeface="Courier New" panose="02070309020205020404" pitchFamily="49" charset="0"/>
              </a:rPr>
              <a:t> = </a:t>
            </a:r>
            <a:r>
              <a:rPr lang="en-US" altLang="ja-JP" sz="2800" b="0" dirty="0" err="1">
                <a:solidFill>
                  <a:srgbClr val="000000"/>
                </a:solidFill>
                <a:latin typeface="Courier New" panose="02070309020205020404" pitchFamily="49" charset="0"/>
              </a:rPr>
              <a:t>choosec</a:t>
            </a:r>
            <a:r>
              <a:rPr lang="en-US" altLang="ja-JP" sz="2800" b="0" dirty="0">
                <a:solidFill>
                  <a:srgbClr val="000000"/>
                </a:solidFill>
                <a:latin typeface="Courier New" panose="02070309020205020404" pitchFamily="49" charset="0"/>
              </a:rPr>
              <a:t>(id,</a:t>
            </a:r>
            <a:r>
              <a:rPr lang="en-US" altLang="ja-JP" sz="2800" b="0" dirty="0">
                <a:solidFill>
                  <a:srgbClr val="800080"/>
                </a:solidFill>
                <a:latin typeface="Courier New" panose="02070309020205020404" pitchFamily="49" charset="0"/>
              </a:rPr>
              <a:t>"A1"</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"A2"</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"A3"</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a:solidFill>
                  <a:srgbClr val="0000FF"/>
                </a:solidFill>
                <a:latin typeface="Courier New" panose="02070309020205020404" pitchFamily="49" charset="0"/>
              </a:rPr>
              <a:t>output</a:t>
            </a:r>
            <a:r>
              <a:rPr lang="en-US" altLang="ja-JP" sz="2800" b="0" dirty="0">
                <a:solidFill>
                  <a:srgbClr val="000000"/>
                </a:solidFill>
                <a:latin typeface="Courier New" panose="02070309020205020404" pitchFamily="49" charset="0"/>
              </a:rPr>
              <a:t>;</a:t>
            </a:r>
          </a:p>
          <a:p>
            <a:r>
              <a:rPr lang="en-US" altLang="ja-JP" sz="2800" b="0" dirty="0">
                <a:solidFill>
                  <a:srgbClr val="0000FF"/>
                </a:solidFill>
                <a:latin typeface="Courier New" panose="02070309020205020404" pitchFamily="49" charset="0"/>
              </a:rPr>
              <a:t>end</a:t>
            </a:r>
            <a:r>
              <a:rPr lang="en-US" altLang="ja-JP" sz="2800" b="0" dirty="0">
                <a:solidFill>
                  <a:srgbClr val="000000"/>
                </a:solidFill>
                <a:latin typeface="Courier New" panose="02070309020205020404" pitchFamily="49" charset="0"/>
              </a:rPr>
              <a:t>;</a:t>
            </a:r>
          </a:p>
          <a:p>
            <a:r>
              <a:rPr lang="en-US" altLang="ja-JP" sz="2800" b="1" dirty="0">
                <a:solidFill>
                  <a:srgbClr val="000080"/>
                </a:solidFill>
                <a:latin typeface="Courier New" panose="02070309020205020404" pitchFamily="49" charset="0"/>
              </a:rPr>
              <a:t>run</a:t>
            </a:r>
            <a:r>
              <a:rPr lang="en-US" altLang="ja-JP" sz="2800" b="0" dirty="0">
                <a:solidFill>
                  <a:srgbClr val="000000"/>
                </a:solidFill>
                <a:latin typeface="Courier New" panose="02070309020205020404" pitchFamily="49" charset="0"/>
              </a:rPr>
              <a:t>;</a:t>
            </a:r>
          </a:p>
          <a:p>
            <a:endParaRPr lang="ja-JP" altLang="en-US" sz="2800" b="0" dirty="0">
              <a:solidFill>
                <a:srgbClr val="000000"/>
              </a:solidFill>
              <a:latin typeface="Courier New" panose="02070309020205020404" pitchFamily="49" charset="0"/>
            </a:endParaRPr>
          </a:p>
          <a:p>
            <a:endParaRPr lang="ja-JP" altLang="en-US" sz="2800" b="0" dirty="0">
              <a:solidFill>
                <a:srgbClr val="000000"/>
              </a:solidFill>
              <a:latin typeface="Courier New" panose="02070309020205020404" pitchFamily="49" charset="0"/>
            </a:endParaRPr>
          </a:p>
          <a:p>
            <a:r>
              <a:rPr lang="en-US" altLang="ja-JP" sz="2800" b="1" dirty="0">
                <a:solidFill>
                  <a:srgbClr val="000080"/>
                </a:solidFill>
                <a:latin typeface="Courier New" panose="02070309020205020404" pitchFamily="49" charset="0"/>
              </a:rPr>
              <a:t>data</a:t>
            </a:r>
            <a:r>
              <a:rPr lang="en-US" altLang="ja-JP" sz="2800" b="0" dirty="0">
                <a:solidFill>
                  <a:srgbClr val="000000"/>
                </a:solidFill>
                <a:latin typeface="Courier New" panose="02070309020205020404" pitchFamily="49" charset="0"/>
              </a:rPr>
              <a:t> wk12;</a:t>
            </a:r>
          </a:p>
          <a:p>
            <a:r>
              <a:rPr lang="en-US" altLang="ja-JP" sz="2800" b="0" dirty="0">
                <a:solidFill>
                  <a:srgbClr val="0000FF"/>
                </a:solidFill>
                <a:latin typeface="Courier New" panose="02070309020205020404" pitchFamily="49" charset="0"/>
              </a:rPr>
              <a:t>do</a:t>
            </a:r>
            <a:r>
              <a:rPr lang="en-US" altLang="ja-JP" sz="2800" b="0" dirty="0">
                <a:solidFill>
                  <a:srgbClr val="000000"/>
                </a:solidFill>
                <a:latin typeface="Courier New" panose="02070309020205020404" pitchFamily="49" charset="0"/>
              </a:rPr>
              <a:t> id = </a:t>
            </a:r>
            <a:r>
              <a:rPr lang="en-US" altLang="ja-JP" sz="2800" b="1" dirty="0">
                <a:solidFill>
                  <a:srgbClr val="008080"/>
                </a:solidFill>
                <a:latin typeface="Courier New" panose="02070309020205020404" pitchFamily="49" charset="0"/>
              </a:rPr>
              <a:t>2</a:t>
            </a:r>
            <a:r>
              <a:rPr lang="en-US" altLang="ja-JP" sz="2800" b="0" dirty="0">
                <a:solidFill>
                  <a:srgbClr val="000000"/>
                </a:solidFill>
                <a:latin typeface="Courier New" panose="02070309020205020404" pitchFamily="49" charset="0"/>
              </a:rPr>
              <a:t>, </a:t>
            </a:r>
            <a:r>
              <a:rPr lang="en-US" altLang="ja-JP" sz="2800" b="1" dirty="0">
                <a:solidFill>
                  <a:srgbClr val="008080"/>
                </a:solidFill>
                <a:latin typeface="Courier New" panose="02070309020205020404" pitchFamily="49" charset="0"/>
              </a:rPr>
              <a:t>3</a:t>
            </a:r>
            <a:r>
              <a:rPr lang="en-US" altLang="ja-JP" sz="2800" b="0" dirty="0">
                <a:solidFill>
                  <a:srgbClr val="000000"/>
                </a:solidFill>
                <a:latin typeface="Courier New" panose="02070309020205020404" pitchFamily="49" charset="0"/>
              </a:rPr>
              <a:t>, </a:t>
            </a:r>
            <a:r>
              <a:rPr lang="en-US" altLang="ja-JP" sz="2800" b="1" dirty="0">
                <a:solidFill>
                  <a:srgbClr val="008080"/>
                </a:solidFill>
                <a:latin typeface="Courier New" panose="02070309020205020404" pitchFamily="49" charset="0"/>
              </a:rPr>
              <a:t>4</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err="1">
                <a:solidFill>
                  <a:srgbClr val="000000"/>
                </a:solidFill>
                <a:latin typeface="Courier New" panose="02070309020205020404" pitchFamily="49" charset="0"/>
              </a:rPr>
              <a:t>value_B</a:t>
            </a:r>
            <a:r>
              <a:rPr lang="en-US" altLang="ja-JP" sz="2800" b="0" dirty="0">
                <a:solidFill>
                  <a:srgbClr val="000000"/>
                </a:solidFill>
                <a:latin typeface="Courier New" panose="02070309020205020404" pitchFamily="49" charset="0"/>
              </a:rPr>
              <a:t> = </a:t>
            </a:r>
            <a:r>
              <a:rPr lang="en-US" altLang="ja-JP" sz="2800" b="0" dirty="0" err="1">
                <a:solidFill>
                  <a:srgbClr val="000000"/>
                </a:solidFill>
                <a:latin typeface="Courier New" panose="02070309020205020404" pitchFamily="49" charset="0"/>
              </a:rPr>
              <a:t>choosec</a:t>
            </a:r>
            <a:r>
              <a:rPr lang="en-US" altLang="ja-JP" sz="2800" b="0" dirty="0">
                <a:solidFill>
                  <a:srgbClr val="000000"/>
                </a:solidFill>
                <a:latin typeface="Courier New" panose="02070309020205020404" pitchFamily="49" charset="0"/>
              </a:rPr>
              <a:t>(id-</a:t>
            </a:r>
            <a:r>
              <a:rPr lang="en-US" altLang="ja-JP" sz="2800" b="1" dirty="0">
                <a:solidFill>
                  <a:srgbClr val="008080"/>
                </a:solidFill>
                <a:latin typeface="Courier New" panose="02070309020205020404" pitchFamily="49" charset="0"/>
              </a:rPr>
              <a:t>1</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"B2"</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"B3"</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"B4"</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a:solidFill>
                  <a:srgbClr val="0000FF"/>
                </a:solidFill>
                <a:latin typeface="Courier New" panose="02070309020205020404" pitchFamily="49" charset="0"/>
              </a:rPr>
              <a:t>output</a:t>
            </a:r>
            <a:r>
              <a:rPr lang="en-US" altLang="ja-JP" sz="2800" b="0" dirty="0">
                <a:solidFill>
                  <a:srgbClr val="000000"/>
                </a:solidFill>
                <a:latin typeface="Courier New" panose="02070309020205020404" pitchFamily="49" charset="0"/>
              </a:rPr>
              <a:t>;</a:t>
            </a:r>
          </a:p>
          <a:p>
            <a:r>
              <a:rPr lang="en-US" altLang="ja-JP" sz="2800" b="0" dirty="0">
                <a:solidFill>
                  <a:srgbClr val="0000FF"/>
                </a:solidFill>
                <a:latin typeface="Courier New" panose="02070309020205020404" pitchFamily="49" charset="0"/>
              </a:rPr>
              <a:t>end</a:t>
            </a:r>
            <a:r>
              <a:rPr lang="en-US" altLang="ja-JP" sz="2800" b="0" dirty="0">
                <a:solidFill>
                  <a:srgbClr val="000000"/>
                </a:solidFill>
                <a:latin typeface="Courier New" panose="02070309020205020404" pitchFamily="49" charset="0"/>
              </a:rPr>
              <a:t>;</a:t>
            </a:r>
          </a:p>
          <a:p>
            <a:r>
              <a:rPr lang="en-US" altLang="ja-JP" sz="2800" b="1" dirty="0">
                <a:solidFill>
                  <a:srgbClr val="000080"/>
                </a:solidFill>
                <a:latin typeface="Courier New" panose="02070309020205020404" pitchFamily="49" charset="0"/>
              </a:rPr>
              <a:t>run</a:t>
            </a:r>
            <a:r>
              <a:rPr lang="en-US" altLang="ja-JP" sz="2800" b="0" dirty="0">
                <a:solidFill>
                  <a:srgbClr val="000000"/>
                </a:solidFill>
                <a:latin typeface="Courier New" panose="02070309020205020404" pitchFamily="49" charset="0"/>
              </a:rPr>
              <a:t>;</a:t>
            </a:r>
          </a:p>
        </p:txBody>
      </p:sp>
      <p:pic>
        <p:nvPicPr>
          <p:cNvPr id="10" name="図 9">
            <a:extLst>
              <a:ext uri="{FF2B5EF4-FFF2-40B4-BE49-F238E27FC236}">
                <a16:creationId xmlns:a16="http://schemas.microsoft.com/office/drawing/2014/main" id="{3E72BFFC-5129-901D-7730-DE4001FA7BCF}"/>
              </a:ext>
            </a:extLst>
          </p:cNvPr>
          <p:cNvPicPr>
            <a:picLocks noChangeAspect="1"/>
          </p:cNvPicPr>
          <p:nvPr/>
        </p:nvPicPr>
        <p:blipFill>
          <a:blip r:embed="rId3"/>
          <a:stretch>
            <a:fillRect/>
          </a:stretch>
        </p:blipFill>
        <p:spPr>
          <a:xfrm>
            <a:off x="7737811" y="2727159"/>
            <a:ext cx="5367168" cy="1964639"/>
          </a:xfrm>
          <a:prstGeom prst="rect">
            <a:avLst/>
          </a:prstGeom>
        </p:spPr>
      </p:pic>
      <p:pic>
        <p:nvPicPr>
          <p:cNvPr id="12" name="図 11">
            <a:extLst>
              <a:ext uri="{FF2B5EF4-FFF2-40B4-BE49-F238E27FC236}">
                <a16:creationId xmlns:a16="http://schemas.microsoft.com/office/drawing/2014/main" id="{782AC69D-76E8-096B-1A63-E5CC0B3FE82B}"/>
              </a:ext>
            </a:extLst>
          </p:cNvPr>
          <p:cNvPicPr>
            <a:picLocks noChangeAspect="1"/>
          </p:cNvPicPr>
          <p:nvPr/>
        </p:nvPicPr>
        <p:blipFill>
          <a:blip r:embed="rId4"/>
          <a:stretch>
            <a:fillRect/>
          </a:stretch>
        </p:blipFill>
        <p:spPr>
          <a:xfrm>
            <a:off x="7849247" y="6126421"/>
            <a:ext cx="5144295" cy="1793084"/>
          </a:xfrm>
          <a:prstGeom prst="rect">
            <a:avLst/>
          </a:prstGeom>
        </p:spPr>
      </p:pic>
      <p:sp>
        <p:nvSpPr>
          <p:cNvPr id="2" name="タイトル 1">
            <a:extLst>
              <a:ext uri="{FF2B5EF4-FFF2-40B4-BE49-F238E27FC236}">
                <a16:creationId xmlns:a16="http://schemas.microsoft.com/office/drawing/2014/main" id="{4A96393B-E2B5-0958-1FCB-967FEA2C3376}"/>
              </a:ext>
            </a:extLst>
          </p:cNvPr>
          <p:cNvSpPr>
            <a:spLocks noGrp="1"/>
          </p:cNvSpPr>
          <p:nvPr>
            <p:ph type="title"/>
          </p:nvPr>
        </p:nvSpPr>
        <p:spPr>
          <a:xfrm>
            <a:off x="496887" y="270008"/>
            <a:ext cx="13411200" cy="626110"/>
          </a:xfrm>
        </p:spPr>
        <p:txBody>
          <a:bodyPr/>
          <a:lstStyle/>
          <a:p>
            <a:r>
              <a:rPr kumimoji="1" lang="en-US" altLang="ja-JP" b="0" dirty="0"/>
              <a:t>TEST data(SAS dataset)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111646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B8F4D0E-A97E-55D1-D8BC-AACF956D043F}"/>
              </a:ext>
            </a:extLst>
          </p:cNvPr>
          <p:cNvSpPr>
            <a:spLocks noGrp="1"/>
          </p:cNvSpPr>
          <p:nvPr>
            <p:ph type="sldNum" sz="quarter" idx="4"/>
          </p:nvPr>
        </p:nvSpPr>
        <p:spPr/>
        <p:txBody>
          <a:bodyPr/>
          <a:lstStyle/>
          <a:p>
            <a:fld id="{53EB70E3-6BB6-D846-AD6B-AC9D0F4B4ED1}" type="slidenum">
              <a:rPr kumimoji="1" lang="en-US" altLang="ja-JP" smtClean="0"/>
              <a:pPr/>
              <a:t>9</a:t>
            </a:fld>
            <a:endParaRPr kumimoji="1" lang="en-US" altLang="ja-JP" dirty="0"/>
          </a:p>
        </p:txBody>
      </p:sp>
      <p:pic>
        <p:nvPicPr>
          <p:cNvPr id="7" name="図 6">
            <a:extLst>
              <a:ext uri="{FF2B5EF4-FFF2-40B4-BE49-F238E27FC236}">
                <a16:creationId xmlns:a16="http://schemas.microsoft.com/office/drawing/2014/main" id="{010D499A-C402-BE26-BB1C-7F1E5E7D4C40}"/>
              </a:ext>
            </a:extLst>
          </p:cNvPr>
          <p:cNvPicPr>
            <a:picLocks noChangeAspect="1"/>
          </p:cNvPicPr>
          <p:nvPr/>
        </p:nvPicPr>
        <p:blipFill>
          <a:blip r:embed="rId3"/>
          <a:stretch>
            <a:fillRect/>
          </a:stretch>
        </p:blipFill>
        <p:spPr>
          <a:xfrm>
            <a:off x="7893472" y="5626346"/>
            <a:ext cx="5309180" cy="1804525"/>
          </a:xfrm>
          <a:prstGeom prst="rect">
            <a:avLst/>
          </a:prstGeom>
        </p:spPr>
      </p:pic>
      <p:pic>
        <p:nvPicPr>
          <p:cNvPr id="8" name="図 7">
            <a:extLst>
              <a:ext uri="{FF2B5EF4-FFF2-40B4-BE49-F238E27FC236}">
                <a16:creationId xmlns:a16="http://schemas.microsoft.com/office/drawing/2014/main" id="{ED06A3D1-214A-2A37-DE9F-F20026B0F4E2}"/>
              </a:ext>
            </a:extLst>
          </p:cNvPr>
          <p:cNvPicPr>
            <a:picLocks noChangeAspect="1"/>
          </p:cNvPicPr>
          <p:nvPr/>
        </p:nvPicPr>
        <p:blipFill>
          <a:blip r:embed="rId4"/>
          <a:stretch>
            <a:fillRect/>
          </a:stretch>
        </p:blipFill>
        <p:spPr>
          <a:xfrm>
            <a:off x="1649816" y="2932144"/>
            <a:ext cx="3241189" cy="2238311"/>
          </a:xfrm>
          <a:prstGeom prst="rect">
            <a:avLst/>
          </a:prstGeom>
        </p:spPr>
      </p:pic>
      <p:pic>
        <p:nvPicPr>
          <p:cNvPr id="9" name="図 8">
            <a:extLst>
              <a:ext uri="{FF2B5EF4-FFF2-40B4-BE49-F238E27FC236}">
                <a16:creationId xmlns:a16="http://schemas.microsoft.com/office/drawing/2014/main" id="{79753C29-AC85-02BC-9895-B273E833E985}"/>
              </a:ext>
            </a:extLst>
          </p:cNvPr>
          <p:cNvPicPr>
            <a:picLocks noChangeAspect="1"/>
          </p:cNvPicPr>
          <p:nvPr/>
        </p:nvPicPr>
        <p:blipFill>
          <a:blip r:embed="rId5"/>
          <a:stretch>
            <a:fillRect/>
          </a:stretch>
        </p:blipFill>
        <p:spPr>
          <a:xfrm>
            <a:off x="5380078" y="2932144"/>
            <a:ext cx="3644817" cy="2238311"/>
          </a:xfrm>
          <a:prstGeom prst="rect">
            <a:avLst/>
          </a:prstGeom>
        </p:spPr>
      </p:pic>
      <p:sp>
        <p:nvSpPr>
          <p:cNvPr id="11" name="テキスト ボックス 10">
            <a:extLst>
              <a:ext uri="{FF2B5EF4-FFF2-40B4-BE49-F238E27FC236}">
                <a16:creationId xmlns:a16="http://schemas.microsoft.com/office/drawing/2014/main" id="{7168AB30-6DDE-DB08-FD75-5308E3EF3956}"/>
              </a:ext>
            </a:extLst>
          </p:cNvPr>
          <p:cNvSpPr txBox="1"/>
          <p:nvPr/>
        </p:nvSpPr>
        <p:spPr>
          <a:xfrm>
            <a:off x="846221" y="1539860"/>
            <a:ext cx="11121190" cy="523220"/>
          </a:xfrm>
          <a:prstGeom prst="rect">
            <a:avLst/>
          </a:prstGeom>
          <a:noFill/>
        </p:spPr>
        <p:txBody>
          <a:bodyPr wrap="square">
            <a:spAutoFit/>
          </a:bodyPr>
          <a:lstStyle/>
          <a:p>
            <a:pPr algn="l"/>
            <a:r>
              <a:rPr lang="en-US" altLang="ja-JP" sz="2800" b="0" i="0" dirty="0" err="1">
                <a:solidFill>
                  <a:srgbClr val="24292E"/>
                </a:solidFill>
                <a:effectLst/>
                <a:latin typeface="Lucida Console" panose="020B0609040504020204" pitchFamily="49" charset="0"/>
              </a:rPr>
              <a:t>inner_joined</a:t>
            </a:r>
            <a:r>
              <a:rPr lang="en-US" altLang="ja-JP" sz="2800" b="0" i="0" dirty="0">
                <a:solidFill>
                  <a:srgbClr val="24292E"/>
                </a:solidFill>
                <a:effectLst/>
                <a:latin typeface="Lucida Console" panose="020B0609040504020204" pitchFamily="49" charset="0"/>
              </a:rPr>
              <a:t> </a:t>
            </a:r>
            <a:r>
              <a:rPr lang="en-US" altLang="ja-JP" sz="2800" b="0" i="0" dirty="0">
                <a:solidFill>
                  <a:srgbClr val="005CC5"/>
                </a:solidFill>
                <a:effectLst/>
                <a:latin typeface="Lucida Console" panose="020B0609040504020204" pitchFamily="49" charset="0"/>
              </a:rPr>
              <a:t>&lt;-</a:t>
            </a:r>
            <a:r>
              <a:rPr lang="en-US" altLang="ja-JP" sz="2800" b="0" i="0" dirty="0">
                <a:solidFill>
                  <a:srgbClr val="24292E"/>
                </a:solidFill>
                <a:effectLst/>
                <a:latin typeface="Lucida Console" panose="020B0609040504020204" pitchFamily="49" charset="0"/>
              </a:rPr>
              <a:t> merge(df11, df12, by </a:t>
            </a:r>
            <a:r>
              <a:rPr lang="en-US" altLang="ja-JP" sz="2800" b="0" i="0" dirty="0">
                <a:solidFill>
                  <a:srgbClr val="005CC5"/>
                </a:solidFill>
                <a:effectLst/>
                <a:latin typeface="Lucida Console" panose="020B0609040504020204" pitchFamily="49" charset="0"/>
              </a:rPr>
              <a:t>=</a:t>
            </a:r>
            <a:r>
              <a:rPr lang="en-US" altLang="ja-JP" sz="2800" b="0" i="0" dirty="0">
                <a:solidFill>
                  <a:srgbClr val="24292E"/>
                </a:solidFill>
                <a:effectLst/>
                <a:latin typeface="Lucida Console" panose="020B0609040504020204" pitchFamily="49" charset="0"/>
              </a:rPr>
              <a:t> </a:t>
            </a:r>
            <a:r>
              <a:rPr lang="en-US" altLang="ja-JP" sz="2800" b="0" i="0" dirty="0">
                <a:solidFill>
                  <a:srgbClr val="032F62"/>
                </a:solidFill>
                <a:effectLst/>
                <a:latin typeface="Lucida Console" panose="020B0609040504020204" pitchFamily="49" charset="0"/>
              </a:rPr>
              <a:t>"id"</a:t>
            </a:r>
            <a:r>
              <a:rPr lang="en-US" altLang="ja-JP" sz="2800" b="0" i="0" dirty="0">
                <a:solidFill>
                  <a:srgbClr val="24292E"/>
                </a:solidFill>
                <a:effectLst/>
                <a:latin typeface="Lucida Console" panose="020B0609040504020204" pitchFamily="49" charset="0"/>
              </a:rPr>
              <a:t>)</a:t>
            </a:r>
          </a:p>
        </p:txBody>
      </p:sp>
      <p:cxnSp>
        <p:nvCxnSpPr>
          <p:cNvPr id="13" name="直線コネクタ 12">
            <a:extLst>
              <a:ext uri="{FF2B5EF4-FFF2-40B4-BE49-F238E27FC236}">
                <a16:creationId xmlns:a16="http://schemas.microsoft.com/office/drawing/2014/main" id="{78607E9B-5D74-B000-9A47-9BCB8AF25620}"/>
              </a:ext>
            </a:extLst>
          </p:cNvPr>
          <p:cNvCxnSpPr>
            <a:cxnSpLocks/>
          </p:cNvCxnSpPr>
          <p:nvPr/>
        </p:nvCxnSpPr>
        <p:spPr>
          <a:xfrm flipV="1">
            <a:off x="3270410" y="3882189"/>
            <a:ext cx="3707906" cy="457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FFE574-943E-5B77-76A6-D11736965F20}"/>
              </a:ext>
            </a:extLst>
          </p:cNvPr>
          <p:cNvCxnSpPr>
            <a:cxnSpLocks/>
          </p:cNvCxnSpPr>
          <p:nvPr/>
        </p:nvCxnSpPr>
        <p:spPr>
          <a:xfrm flipV="1">
            <a:off x="3144253" y="4339896"/>
            <a:ext cx="3834063" cy="488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A2861C62-9ECD-72C4-3EAD-AB8B01C599BA}"/>
              </a:ext>
            </a:extLst>
          </p:cNvPr>
          <p:cNvCxnSpPr/>
          <p:nvPr/>
        </p:nvCxnSpPr>
        <p:spPr>
          <a:xfrm>
            <a:off x="5165558" y="5626346"/>
            <a:ext cx="1812758" cy="1287801"/>
          </a:xfrm>
          <a:prstGeom prst="bentConnector3">
            <a:avLst>
              <a:gd name="adj1" fmla="val 44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5072EB5A-1D93-A9D7-CF5D-F34E5784A974}"/>
              </a:ext>
            </a:extLst>
          </p:cNvPr>
          <p:cNvSpPr>
            <a:spLocks noGrp="1"/>
          </p:cNvSpPr>
          <p:nvPr>
            <p:ph type="title"/>
          </p:nvPr>
        </p:nvSpPr>
        <p:spPr>
          <a:xfrm>
            <a:off x="496887" y="270008"/>
            <a:ext cx="13411200" cy="626110"/>
          </a:xfrm>
        </p:spPr>
        <p:txBody>
          <a:bodyPr/>
          <a:lstStyle/>
          <a:p>
            <a:r>
              <a:rPr kumimoji="1" lang="en-US" altLang="ja-JP" b="0" dirty="0"/>
              <a:t>Inner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515597391"/>
      </p:ext>
    </p:extLst>
  </p:cSld>
  <p:clrMapOvr>
    <a:masterClrMapping/>
  </p:clrMapOvr>
</p:sld>
</file>

<file path=ppt/theme/theme1.xml><?xml version="1.0" encoding="utf-8"?>
<a:theme xmlns:a="http://schemas.openxmlformats.org/drawingml/2006/main" name="Office Theme">
  <a:themeElements>
    <a:clrScheme name="EPS_PPT_Color">
      <a:dk1>
        <a:srgbClr val="000000"/>
      </a:dk1>
      <a:lt1>
        <a:srgbClr val="FFFFFF"/>
      </a:lt1>
      <a:dk2>
        <a:srgbClr val="00A096"/>
      </a:dk2>
      <a:lt2>
        <a:srgbClr val="8BAAB3"/>
      </a:lt2>
      <a:accent1>
        <a:srgbClr val="005386"/>
      </a:accent1>
      <a:accent2>
        <a:srgbClr val="148ECF"/>
      </a:accent2>
      <a:accent3>
        <a:srgbClr val="89BD44"/>
      </a:accent3>
      <a:accent4>
        <a:srgbClr val="ED9124"/>
      </a:accent4>
      <a:accent5>
        <a:srgbClr val="B60E2E"/>
      </a:accent5>
      <a:accent6>
        <a:srgbClr val="DB3E8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31556</TotalTime>
  <Words>6777</Words>
  <Application>Microsoft Office PowerPoint</Application>
  <PresentationFormat>ユーザー設定</PresentationFormat>
  <Paragraphs>894</Paragraphs>
  <Slides>70</Slides>
  <Notes>68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70</vt:i4>
      </vt:variant>
    </vt:vector>
  </HeadingPairs>
  <TitlesOfParts>
    <vt:vector size="77" baseType="lpstr">
      <vt:lpstr>Meiryo UI</vt:lpstr>
      <vt:lpstr>游ゴシック</vt:lpstr>
      <vt:lpstr>Arial</vt:lpstr>
      <vt:lpstr>Courier New</vt:lpstr>
      <vt:lpstr>Lucida Console</vt:lpstr>
      <vt:lpstr>Times New Roman</vt:lpstr>
      <vt:lpstr>Office Theme</vt:lpstr>
      <vt:lpstr>Side-by-side by Design: Pharma Data Handling with Merge, Join, Match, and Hash in R</vt:lpstr>
      <vt:lpstr>PowerPoint プレゼンテーション</vt:lpstr>
      <vt:lpstr>PowerPoint プレゼンテーション</vt:lpstr>
      <vt:lpstr>Instruction</vt:lpstr>
      <vt:lpstr>PowerPoint プレゼンテーション</vt:lpstr>
      <vt:lpstr>Base.R　merge function</vt:lpstr>
      <vt:lpstr>TEST data - Base.R merge</vt:lpstr>
      <vt:lpstr>TEST data(SAS dataset) -- Base.R merge</vt:lpstr>
      <vt:lpstr>Inner Join - Base.R merge</vt:lpstr>
      <vt:lpstr>Full Outer Join - Base.R merge</vt:lpstr>
      <vt:lpstr>Left Outer Join - Base.R merge</vt:lpstr>
      <vt:lpstr>Cross Join - Base.R merge</vt:lpstr>
      <vt:lpstr>Base.R merge</vt:lpstr>
      <vt:lpstr>SAS Merge</vt:lpstr>
      <vt:lpstr>SAS merge – Inner Join</vt:lpstr>
      <vt:lpstr>SAS merge – Full Outer Join</vt:lpstr>
      <vt:lpstr>SAS merge – Left Outer Join</vt:lpstr>
      <vt:lpstr>SAS – Cross Join</vt:lpstr>
      <vt:lpstr>R.Base merge VS SAS merge</vt:lpstr>
      <vt:lpstr>Concepts of Internal Processing in SAS and R</vt:lpstr>
      <vt:lpstr>PowerPoint プレゼンテーション</vt:lpstr>
      <vt:lpstr>PowerPoint プレゼンテーション</vt:lpstr>
      <vt:lpstr>dplyr</vt:lpstr>
      <vt:lpstr>Test data – dplyr</vt:lpstr>
      <vt:lpstr>Join – dplyr</vt:lpstr>
      <vt:lpstr>dplyr:full_join ≠　SAS merge</vt:lpstr>
      <vt:lpstr>sassy</vt:lpstr>
      <vt:lpstr>sassy – merge</vt:lpstr>
      <vt:lpstr>PowerPoint プレゼンテーション</vt:lpstr>
      <vt:lpstr>SQL</vt:lpstr>
      <vt:lpstr>SQL – Join</vt:lpstr>
      <vt:lpstr>Various Ways to Implement SQL in R</vt:lpstr>
      <vt:lpstr>Base.R match</vt:lpstr>
      <vt:lpstr>Base.R match</vt:lpstr>
      <vt:lpstr>Base.R match</vt:lpstr>
      <vt:lpstr>hash</vt:lpstr>
      <vt:lpstr>hash</vt:lpstr>
      <vt:lpstr>hash</vt:lpstr>
      <vt:lpstr>hash</vt:lpstr>
      <vt:lpstr>hash</vt:lpstr>
      <vt:lpstr>data.table</vt:lpstr>
      <vt:lpstr>data.table</vt:lpstr>
      <vt:lpstr>data.table</vt:lpstr>
      <vt:lpstr>Inner &amp; Left Outer Join - data.table</vt:lpstr>
      <vt:lpstr>Full Outer &amp; Cross Join - data.table</vt:lpstr>
      <vt:lpstr>Rolling Join - data.table</vt:lpstr>
      <vt:lpstr>Rolling Join - data.table</vt:lpstr>
      <vt:lpstr>Non-equi Join - data.table</vt:lpstr>
      <vt:lpstr>Non-equi Join - data.table</vt:lpstr>
      <vt:lpstr>Non-equi Join - data.table</vt:lpstr>
      <vt:lpstr>data.table vs. dplyr</vt:lpstr>
      <vt:lpstr>PharmaForest (SAS)</vt:lpstr>
      <vt:lpstr>Clinical Trial Data Handling</vt:lpstr>
      <vt:lpstr>PharmaForest</vt:lpstr>
      <vt:lpstr>%kvlookup - Sashash Package</vt:lpstr>
      <vt:lpstr>Kvlookup_dt [R]</vt:lpstr>
      <vt:lpstr>Kvlookup_dt [R]</vt:lpstr>
      <vt:lpstr>Keycheck_dt [R]</vt:lpstr>
      <vt:lpstr>Pharmaverse</vt:lpstr>
      <vt:lpstr>Representative join-related functions  in the {admiral} package</vt:lpstr>
      <vt:lpstr>Representative join-related functions  in the {admiral} package</vt:lpstr>
      <vt:lpstr>Representative join-related functions in the {admiral} package</vt:lpstr>
      <vt:lpstr>Pharmaforest {Adamski} package</vt:lpstr>
      <vt:lpstr>sdtm.oak</vt:lpstr>
      <vt:lpstr>Final Comparison and Summary</vt:lpstr>
      <vt:lpstr>Summary Notes</vt:lpstr>
      <vt:lpstr>Summary Notes</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EPS_Corporate_PPT_4-3</dc:title>
  <dc:creator>森岡　裕(038)</dc:creator>
  <cp:lastModifiedBy>森岡　裕(038)</cp:lastModifiedBy>
  <cp:revision>164</cp:revision>
  <dcterms:created xsi:type="dcterms:W3CDTF">2022-04-15T11:18:20Z</dcterms:created>
  <dcterms:modified xsi:type="dcterms:W3CDTF">2025-11-04T05:30:04Z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2022-04-15T00:00:00Z</vt:filetime>
  </property>
  <property fmtid="{D5CDD505-2E9C-101B-9397-08002B2CF9AE}" pid="3" name="Creator">
    <vt:lpwstr>Adobe Illustrator 26.0 (Macintosh)</vt:lpwstr>
  </property>
  <property fmtid="{D5CDD505-2E9C-101B-9397-08002B2CF9AE}" pid="4" name="LastSaved">
    <vt:filetime>2022-04-15T00:00:00Z</vt:filetime>
  </property>
</Properties>
</file>